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82" r:id="rId3"/>
    <p:sldId id="412" r:id="rId4"/>
    <p:sldId id="385" r:id="rId5"/>
    <p:sldId id="389" r:id="rId6"/>
    <p:sldId id="390" r:id="rId7"/>
    <p:sldId id="406" r:id="rId8"/>
    <p:sldId id="411" r:id="rId9"/>
    <p:sldId id="314" r:id="rId10"/>
    <p:sldId id="394" r:id="rId11"/>
    <p:sldId id="413" r:id="rId12"/>
    <p:sldId id="395" r:id="rId13"/>
    <p:sldId id="396" r:id="rId14"/>
    <p:sldId id="397" r:id="rId15"/>
    <p:sldId id="400" r:id="rId16"/>
    <p:sldId id="401" r:id="rId17"/>
    <p:sldId id="402" r:id="rId18"/>
    <p:sldId id="403" r:id="rId19"/>
    <p:sldId id="404" r:id="rId20"/>
    <p:sldId id="380" r:id="rId21"/>
    <p:sldId id="373" r:id="rId2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121" d="100"/>
          <a:sy n="121" d="100"/>
        </p:scale>
        <p:origin x="156" y="1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FD6B3-F47A-498A-A638-53AF4BCCEEB3}" type="datetimeFigureOut">
              <a:rPr lang="de-DE" smtClean="0"/>
              <a:pPr/>
              <a:t>28.09.2023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F8150-41FA-4B32-B66D-B6D8E0FA9DC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FD6B3-F47A-498A-A638-53AF4BCCEEB3}" type="datetimeFigureOut">
              <a:rPr lang="de-DE" smtClean="0"/>
              <a:pPr/>
              <a:t>28.09.2023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F8150-41FA-4B32-B66D-B6D8E0FA9DC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FD6B3-F47A-498A-A638-53AF4BCCEEB3}" type="datetimeFigureOut">
              <a:rPr lang="de-DE" smtClean="0"/>
              <a:pPr/>
              <a:t>28.09.2023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F8150-41FA-4B32-B66D-B6D8E0FA9DC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FD6B3-F47A-498A-A638-53AF4BCCEEB3}" type="datetimeFigureOut">
              <a:rPr lang="de-DE" smtClean="0"/>
              <a:pPr/>
              <a:t>28.09.2023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F8150-41FA-4B32-B66D-B6D8E0FA9DC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FD6B3-F47A-498A-A638-53AF4BCCEEB3}" type="datetimeFigureOut">
              <a:rPr lang="de-DE" smtClean="0"/>
              <a:pPr/>
              <a:t>28.09.2023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F8150-41FA-4B32-B66D-B6D8E0FA9DC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FD6B3-F47A-498A-A638-53AF4BCCEEB3}" type="datetimeFigureOut">
              <a:rPr lang="de-DE" smtClean="0"/>
              <a:pPr/>
              <a:t>28.09.2023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F8150-41FA-4B32-B66D-B6D8E0FA9DC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FD6B3-F47A-498A-A638-53AF4BCCEEB3}" type="datetimeFigureOut">
              <a:rPr lang="de-DE" smtClean="0"/>
              <a:pPr/>
              <a:t>28.09.2023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F8150-41FA-4B32-B66D-B6D8E0FA9DC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FD6B3-F47A-498A-A638-53AF4BCCEEB3}" type="datetimeFigureOut">
              <a:rPr lang="de-DE" smtClean="0"/>
              <a:pPr/>
              <a:t>28.09.2023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F8150-41FA-4B32-B66D-B6D8E0FA9DC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FD6B3-F47A-498A-A638-53AF4BCCEEB3}" type="datetimeFigureOut">
              <a:rPr lang="de-DE" smtClean="0"/>
              <a:pPr/>
              <a:t>28.09.2023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F8150-41FA-4B32-B66D-B6D8E0FA9DC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FD6B3-F47A-498A-A638-53AF4BCCEEB3}" type="datetimeFigureOut">
              <a:rPr lang="de-DE" smtClean="0"/>
              <a:pPr/>
              <a:t>28.09.2023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F8150-41FA-4B32-B66D-B6D8E0FA9DC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FD6B3-F47A-498A-A638-53AF4BCCEEB3}" type="datetimeFigureOut">
              <a:rPr lang="de-DE" smtClean="0"/>
              <a:pPr/>
              <a:t>28.09.2023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F8150-41FA-4B32-B66D-B6D8E0FA9DC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FD6B3-F47A-498A-A638-53AF4BCCEEB3}" type="datetimeFigureOut">
              <a:rPr lang="de-DE" smtClean="0"/>
              <a:pPr/>
              <a:t>28.09.2023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F8150-41FA-4B32-B66D-B6D8E0FA9DC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lrabb.de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83432" y="548680"/>
            <a:ext cx="10297144" cy="3384376"/>
          </a:xfrm>
        </p:spPr>
        <p:txBody>
          <a:bodyPr>
            <a:normAutofit fontScale="90000"/>
          </a:bodyPr>
          <a:lstStyle/>
          <a:p>
            <a:r>
              <a:rPr lang="de-DE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DE" b="1" dirty="0" smtClean="0">
                <a:latin typeface="Arial" pitchFamily="34" charset="0"/>
                <a:cs typeface="Arial" pitchFamily="34" charset="0"/>
              </a:rPr>
            </a:br>
            <a:r>
              <a:rPr lang="de-DE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DE" b="1" dirty="0" smtClean="0">
                <a:latin typeface="Arial" pitchFamily="34" charset="0"/>
                <a:cs typeface="Arial" pitchFamily="34" charset="0"/>
              </a:rPr>
            </a:br>
            <a:r>
              <a:rPr lang="de-DE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DE" b="1" dirty="0" smtClean="0">
                <a:latin typeface="Arial" pitchFamily="34" charset="0"/>
                <a:cs typeface="Arial" pitchFamily="34" charset="0"/>
              </a:rPr>
            </a:br>
            <a:r>
              <a:rPr lang="de-DE" sz="3600" b="1" dirty="0">
                <a:cs typeface="Arial" pitchFamily="34" charset="0"/>
              </a:rPr>
              <a:t>Kindeswohlgefährdung</a:t>
            </a:r>
            <a:r>
              <a:rPr lang="de-DE" sz="3600" b="1" dirty="0" smtClean="0">
                <a:cs typeface="Arial" pitchFamily="34" charset="0"/>
              </a:rPr>
              <a:t>:</a:t>
            </a:r>
            <a:br>
              <a:rPr lang="de-DE" sz="3600" b="1" dirty="0" smtClean="0">
                <a:cs typeface="Arial" pitchFamily="34" charset="0"/>
              </a:rPr>
            </a:br>
            <a:r>
              <a:rPr lang="de-DE" sz="3600" b="1" dirty="0">
                <a:cs typeface="Arial" pitchFamily="34" charset="0"/>
              </a:rPr>
              <a:t/>
            </a:r>
            <a:br>
              <a:rPr lang="de-DE" sz="3600" b="1" dirty="0">
                <a:cs typeface="Arial" pitchFamily="34" charset="0"/>
              </a:rPr>
            </a:br>
            <a:r>
              <a:rPr lang="de-DE" b="1" dirty="0" smtClean="0">
                <a:solidFill>
                  <a:srgbClr val="C00000"/>
                </a:solidFill>
                <a:cs typeface="Arial" pitchFamily="34" charset="0"/>
              </a:rPr>
              <a:t>Kinderschutz – Schutzkonzepte </a:t>
            </a:r>
            <a:r>
              <a:rPr lang="de-DE" b="1" dirty="0" smtClean="0">
                <a:cs typeface="Arial" pitchFamily="34" charset="0"/>
              </a:rPr>
              <a:t/>
            </a:r>
            <a:br>
              <a:rPr lang="de-DE" b="1" dirty="0" smtClean="0">
                <a:cs typeface="Arial" pitchFamily="34" charset="0"/>
              </a:rPr>
            </a:br>
            <a:r>
              <a:rPr lang="de-DE" b="1" dirty="0" smtClean="0">
                <a:cs typeface="Arial" pitchFamily="34" charset="0"/>
              </a:rPr>
              <a:t/>
            </a:r>
            <a:br>
              <a:rPr lang="de-DE" b="1" dirty="0" smtClean="0">
                <a:cs typeface="Arial" pitchFamily="34" charset="0"/>
              </a:rPr>
            </a:br>
            <a:r>
              <a:rPr lang="de-DE" sz="2700" b="1" dirty="0" smtClean="0">
                <a:cs typeface="Arial" pitchFamily="34" charset="0"/>
              </a:rPr>
              <a:t>Amt für Jugend – Landkreis Böblingen</a:t>
            </a:r>
            <a:br>
              <a:rPr lang="de-DE" sz="2700" b="1" dirty="0" smtClean="0">
                <a:cs typeface="Arial" pitchFamily="34" charset="0"/>
              </a:rPr>
            </a:br>
            <a:r>
              <a:rPr lang="de-DE" sz="2700" b="1" dirty="0" smtClean="0">
                <a:cs typeface="Arial" pitchFamily="34" charset="0"/>
              </a:rPr>
              <a:t>28.09.2023</a:t>
            </a:r>
            <a:br>
              <a:rPr lang="de-DE" sz="2700" b="1" dirty="0" smtClean="0">
                <a:cs typeface="Arial" pitchFamily="34" charset="0"/>
              </a:rPr>
            </a:br>
            <a:r>
              <a:rPr lang="de-DE" b="1" dirty="0" smtClean="0">
                <a:cs typeface="Arial" pitchFamily="34" charset="0"/>
              </a:rPr>
              <a:t/>
            </a:r>
            <a:br>
              <a:rPr lang="de-DE" b="1" dirty="0" smtClean="0">
                <a:cs typeface="Arial" pitchFamily="34" charset="0"/>
              </a:rPr>
            </a:br>
            <a:r>
              <a:rPr lang="de-DE" sz="1800" b="1" dirty="0">
                <a:cs typeface="Arial" pitchFamily="34" charset="0"/>
              </a:rPr>
              <a:t>Meinolf </a:t>
            </a:r>
            <a:r>
              <a:rPr lang="de-DE" sz="1800" b="1" dirty="0" smtClean="0">
                <a:cs typeface="Arial" pitchFamily="34" charset="0"/>
              </a:rPr>
              <a:t>Pieper</a:t>
            </a:r>
            <a:br>
              <a:rPr lang="de-DE" sz="1800" b="1" dirty="0" smtClean="0">
                <a:cs typeface="Arial" pitchFamily="34" charset="0"/>
              </a:rPr>
            </a:br>
            <a:r>
              <a:rPr lang="de-DE" sz="1800" b="1" dirty="0" smtClean="0">
                <a:cs typeface="Arial" pitchFamily="34" charset="0"/>
              </a:rPr>
              <a:t>Kinderschutzbeauftragter – Landkreis Böblingen</a:t>
            </a:r>
            <a:r>
              <a:rPr lang="de-DE" sz="1800" b="1" dirty="0">
                <a:cs typeface="Arial" pitchFamily="34" charset="0"/>
              </a:rPr>
              <a:t/>
            </a:r>
            <a:br>
              <a:rPr lang="de-DE" sz="1800" b="1" dirty="0">
                <a:cs typeface="Arial" pitchFamily="34" charset="0"/>
              </a:rPr>
            </a:br>
            <a:r>
              <a:rPr lang="de-DE" sz="1800" b="1" dirty="0">
                <a:cs typeface="Arial" pitchFamily="34" charset="0"/>
              </a:rPr>
              <a:t/>
            </a:r>
            <a:br>
              <a:rPr lang="de-DE" sz="1800" b="1" dirty="0">
                <a:cs typeface="Arial" pitchFamily="34" charset="0"/>
              </a:rPr>
            </a:br>
            <a:endParaRPr lang="de-DE" dirty="0"/>
          </a:p>
        </p:txBody>
      </p:sp>
      <p:pic>
        <p:nvPicPr>
          <p:cNvPr id="5" name="Grafik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889" y="5517233"/>
            <a:ext cx="1871345" cy="1000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 smtClean="0">
                <a:cs typeface="Arial" pitchFamily="34" charset="0"/>
              </a:rPr>
              <a:t>Akute Gefährdungssituationen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747665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de-DE" dirty="0" smtClean="0">
                <a:cs typeface="Arial" pitchFamily="34" charset="0"/>
              </a:rPr>
              <a:t>Im Falle einer </a:t>
            </a:r>
            <a:r>
              <a:rPr lang="de-DE" u="sng" dirty="0" smtClean="0">
                <a:cs typeface="Arial" pitchFamily="34" charset="0"/>
              </a:rPr>
              <a:t>akuten</a:t>
            </a:r>
            <a:r>
              <a:rPr lang="de-DE" dirty="0" smtClean="0">
                <a:cs typeface="Arial" pitchFamily="34" charset="0"/>
              </a:rPr>
              <a:t> Gefährdungssituation eines Kindes oder Jugendlichen ist das Jugendamt oder die Polizei direkt und unverzüglich zu informieren!</a:t>
            </a:r>
          </a:p>
          <a:p>
            <a:pPr algn="ctr">
              <a:buNone/>
            </a:pPr>
            <a:r>
              <a:rPr lang="de-DE" sz="1800" dirty="0" smtClean="0">
                <a:solidFill>
                  <a:srgbClr val="FF0000"/>
                </a:solidFill>
                <a:cs typeface="Arial" pitchFamily="34" charset="0"/>
              </a:rPr>
              <a:t>_______________________________________________________________________________________</a:t>
            </a:r>
          </a:p>
          <a:p>
            <a:pPr algn="ctr">
              <a:buNone/>
            </a:pPr>
            <a:endParaRPr lang="de-DE" sz="2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de-DE" sz="2800" dirty="0" smtClean="0">
                <a:latin typeface="Arial" pitchFamily="34" charset="0"/>
                <a:cs typeface="Arial" pitchFamily="34" charset="0"/>
              </a:rPr>
              <a:t>Außerhalb der Dienstzeiten – </a:t>
            </a:r>
          </a:p>
          <a:p>
            <a:pPr algn="ctr">
              <a:buNone/>
            </a:pPr>
            <a:r>
              <a:rPr lang="de-DE" sz="2800" dirty="0" smtClean="0">
                <a:latin typeface="Arial" pitchFamily="34" charset="0"/>
                <a:cs typeface="Arial" pitchFamily="34" charset="0"/>
              </a:rPr>
              <a:t>Rufbereitschaft des Jugendamtes über die Polizei:</a:t>
            </a:r>
          </a:p>
          <a:p>
            <a:pPr algn="ctr">
              <a:buNone/>
            </a:pPr>
            <a:r>
              <a:rPr lang="de-DE" sz="2800" dirty="0" smtClean="0">
                <a:latin typeface="Arial" pitchFamily="34" charset="0"/>
                <a:cs typeface="Arial" pitchFamily="34" charset="0"/>
              </a:rPr>
              <a:t>110</a:t>
            </a:r>
          </a:p>
          <a:p>
            <a:pPr>
              <a:buNone/>
            </a:pPr>
            <a:endParaRPr lang="de-DE" dirty="0"/>
          </a:p>
        </p:txBody>
      </p:sp>
      <p:pic>
        <p:nvPicPr>
          <p:cNvPr id="6" name="Grafik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6169" y="5661248"/>
            <a:ext cx="1439662" cy="71209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6864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642194"/>
          </a:xfrm>
        </p:spPr>
        <p:txBody>
          <a:bodyPr>
            <a:normAutofit/>
          </a:bodyPr>
          <a:lstStyle/>
          <a:p>
            <a:r>
              <a:rPr lang="de-DE" sz="4000" b="1" dirty="0" smtClean="0">
                <a:solidFill>
                  <a:srgbClr val="C00000"/>
                </a:solidFill>
              </a:rPr>
              <a:t>Ein Blick auf</a:t>
            </a:r>
            <a:endParaRPr lang="de-DE" sz="4000" b="1" dirty="0">
              <a:solidFill>
                <a:srgbClr val="C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95400" y="1124744"/>
            <a:ext cx="10972800" cy="492941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de-DE" dirty="0" smtClean="0"/>
          </a:p>
          <a:p>
            <a:pPr algn="ctr">
              <a:buNone/>
            </a:pPr>
            <a:endParaRPr lang="de-DE" dirty="0"/>
          </a:p>
          <a:p>
            <a:pPr algn="ctr">
              <a:buNone/>
            </a:pPr>
            <a:r>
              <a:rPr lang="de-DE" sz="6000" b="1" dirty="0" smtClean="0">
                <a:solidFill>
                  <a:srgbClr val="C00000"/>
                </a:solidFill>
              </a:rPr>
              <a:t>Schutzkonzepte</a:t>
            </a:r>
            <a:endParaRPr lang="de-DE" sz="6000" b="1" dirty="0">
              <a:solidFill>
                <a:srgbClr val="C00000"/>
              </a:solidFill>
            </a:endParaRPr>
          </a:p>
        </p:txBody>
      </p:sp>
      <p:pic>
        <p:nvPicPr>
          <p:cNvPr id="5" name="Grafik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0367" y="6054156"/>
            <a:ext cx="1151265" cy="6400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726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8750" y="348649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de-DE" sz="3200" b="1" dirty="0">
                <a:solidFill>
                  <a:srgbClr val="C00000"/>
                </a:solidFill>
                <a:latin typeface="+mn-lt"/>
              </a:rPr>
              <a:t>Die Notwendigkeit von Schutzkonzepten – wo kommt sie her?</a:t>
            </a:r>
            <a:r>
              <a:rPr lang="de-DE" sz="3200" b="1" dirty="0">
                <a:latin typeface="+mn-lt"/>
              </a:rPr>
              <a:t/>
            </a:r>
            <a:br>
              <a:rPr lang="de-DE" sz="3200" b="1" dirty="0">
                <a:latin typeface="+mn-lt"/>
              </a:rPr>
            </a:br>
            <a:endParaRPr lang="de-DE" sz="3200" b="1" dirty="0"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27220" y="1373251"/>
            <a:ext cx="10898659" cy="4784768"/>
          </a:xfrm>
        </p:spPr>
        <p:txBody>
          <a:bodyPr>
            <a:normAutofit fontScale="92500" lnSpcReduction="20000"/>
          </a:bodyPr>
          <a:lstStyle/>
          <a:p>
            <a:r>
              <a:rPr lang="de-DE" dirty="0"/>
              <a:t>Odenwaldschule und andere Internate, katholische Kirche, sexuelle Übergriffe in </a:t>
            </a:r>
            <a:r>
              <a:rPr lang="de-DE" dirty="0" smtClean="0"/>
              <a:t>Vereinen…, </a:t>
            </a:r>
            <a:r>
              <a:rPr lang="de-DE" dirty="0"/>
              <a:t>die nach Jahrzehnten in der Öffentlichkeit bekannt </a:t>
            </a:r>
            <a:r>
              <a:rPr lang="de-DE" dirty="0" smtClean="0"/>
              <a:t>wurden</a:t>
            </a:r>
            <a:endParaRPr lang="de-DE" dirty="0"/>
          </a:p>
          <a:p>
            <a:r>
              <a:rPr lang="de-DE" dirty="0"/>
              <a:t>Der Gesetzgeber hat darauf u.a. mit dem </a:t>
            </a:r>
            <a:r>
              <a:rPr lang="de-DE" b="1" dirty="0" smtClean="0"/>
              <a:t>Bundeskinderschutz-gesetz </a:t>
            </a:r>
            <a:r>
              <a:rPr lang="de-DE" b="1" dirty="0"/>
              <a:t>von 2012</a:t>
            </a:r>
            <a:r>
              <a:rPr lang="de-DE" dirty="0"/>
              <a:t> </a:t>
            </a:r>
            <a:r>
              <a:rPr lang="de-DE" dirty="0" smtClean="0"/>
              <a:t>reagiert</a:t>
            </a:r>
          </a:p>
          <a:p>
            <a:r>
              <a:rPr lang="de-DE" dirty="0">
                <a:solidFill>
                  <a:srgbClr val="C00000"/>
                </a:solidFill>
              </a:rPr>
              <a:t>In </a:t>
            </a:r>
            <a:r>
              <a:rPr lang="de-DE" b="1" dirty="0" smtClean="0">
                <a:solidFill>
                  <a:srgbClr val="C00000"/>
                </a:solidFill>
              </a:rPr>
              <a:t>§ 72a </a:t>
            </a:r>
            <a:r>
              <a:rPr lang="de-DE" b="1" dirty="0">
                <a:solidFill>
                  <a:srgbClr val="C00000"/>
                </a:solidFill>
              </a:rPr>
              <a:t>SGB VIII </a:t>
            </a:r>
            <a:r>
              <a:rPr lang="de-DE" dirty="0">
                <a:solidFill>
                  <a:srgbClr val="C00000"/>
                </a:solidFill>
              </a:rPr>
              <a:t>wird festgeschrieben, </a:t>
            </a:r>
            <a:r>
              <a:rPr lang="de-DE" b="1" dirty="0">
                <a:solidFill>
                  <a:srgbClr val="C00000"/>
                </a:solidFill>
              </a:rPr>
              <a:t>dass alle, auch </a:t>
            </a:r>
            <a:r>
              <a:rPr lang="de-DE" b="1" dirty="0" smtClean="0">
                <a:solidFill>
                  <a:srgbClr val="C00000"/>
                </a:solidFill>
              </a:rPr>
              <a:t>neben- 	 und ehrenamtlich </a:t>
            </a:r>
            <a:r>
              <a:rPr lang="de-DE" b="1" dirty="0">
                <a:solidFill>
                  <a:srgbClr val="C00000"/>
                </a:solidFill>
              </a:rPr>
              <a:t>Tätige, die im Kontakt mit Kindern und </a:t>
            </a:r>
            <a:r>
              <a:rPr lang="de-DE" b="1" dirty="0" smtClean="0">
                <a:solidFill>
                  <a:srgbClr val="C00000"/>
                </a:solidFill>
              </a:rPr>
              <a:t>Jugendlichen </a:t>
            </a:r>
            <a:r>
              <a:rPr lang="de-DE" b="1" dirty="0">
                <a:solidFill>
                  <a:srgbClr val="C00000"/>
                </a:solidFill>
              </a:rPr>
              <a:t>sind, ein </a:t>
            </a:r>
            <a:r>
              <a:rPr lang="de-DE" b="1" dirty="0" smtClean="0">
                <a:solidFill>
                  <a:srgbClr val="C00000"/>
                </a:solidFill>
              </a:rPr>
              <a:t>erweitertes Führungszeugnis </a:t>
            </a:r>
            <a:r>
              <a:rPr lang="de-DE" b="1" dirty="0">
                <a:solidFill>
                  <a:srgbClr val="C00000"/>
                </a:solidFill>
              </a:rPr>
              <a:t>vorzulegen haben,</a:t>
            </a:r>
            <a:r>
              <a:rPr lang="de-DE" dirty="0">
                <a:solidFill>
                  <a:srgbClr val="C00000"/>
                </a:solidFill>
              </a:rPr>
              <a:t> </a:t>
            </a:r>
            <a:r>
              <a:rPr lang="de-DE" dirty="0"/>
              <a:t>um zu verhindern, dass Personen, die bereits wegen einer </a:t>
            </a:r>
            <a:r>
              <a:rPr lang="de-DE" dirty="0" smtClean="0"/>
              <a:t>Missbrauchsstraftat </a:t>
            </a:r>
            <a:r>
              <a:rPr lang="de-DE" dirty="0"/>
              <a:t>im weitesten Sinne verurteilt wurden, wieder über </a:t>
            </a:r>
            <a:r>
              <a:rPr lang="de-DE" dirty="0" smtClean="0"/>
              <a:t>Institutionen </a:t>
            </a:r>
            <a:r>
              <a:rPr lang="de-DE" dirty="0"/>
              <a:t>in Kontakt mit Minderjährigen kommen</a:t>
            </a:r>
          </a:p>
        </p:txBody>
      </p:sp>
      <p:pic>
        <p:nvPicPr>
          <p:cNvPr id="5" name="Grafik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0800" y="6093296"/>
            <a:ext cx="1151265" cy="6400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13174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1080"/>
          </a:xfrm>
        </p:spPr>
        <p:txBody>
          <a:bodyPr>
            <a:normAutofit/>
          </a:bodyPr>
          <a:lstStyle/>
          <a:p>
            <a:pPr algn="ctr"/>
            <a:r>
              <a:rPr lang="de-DE" sz="3200" b="1" dirty="0" smtClean="0">
                <a:latin typeface="+mn-lt"/>
              </a:rPr>
              <a:t>§ 72a – Achtes Sozialgesetzbuch – SGB VIII</a:t>
            </a:r>
            <a:endParaRPr lang="de-DE" sz="3200" b="1" dirty="0"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416" y="1186249"/>
            <a:ext cx="11401167" cy="5560540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de-DE" sz="3800" b="1" dirty="0" smtClean="0">
                <a:solidFill>
                  <a:srgbClr val="C00000"/>
                </a:solidFill>
              </a:rPr>
              <a:t>Tätigkeitsausschluss einschlägig vorbestrafter Personen</a:t>
            </a:r>
          </a:p>
          <a:p>
            <a:pPr marL="0" indent="0" algn="ctr">
              <a:buNone/>
            </a:pPr>
            <a:endParaRPr lang="de-DE" sz="3800" b="1" dirty="0" smtClean="0"/>
          </a:p>
          <a:p>
            <a:r>
              <a:rPr lang="de-DE" sz="3800" b="1" dirty="0" smtClean="0"/>
              <a:t>Keine Beschäftigung von Personen, die wegen einer Sexualstraftat verurteilt sind!</a:t>
            </a:r>
            <a:r>
              <a:rPr lang="de-DE" sz="3800" i="1" dirty="0" smtClean="0"/>
              <a:t>                          </a:t>
            </a:r>
          </a:p>
          <a:p>
            <a:r>
              <a:rPr lang="de-DE" sz="3800" dirty="0" smtClean="0">
                <a:solidFill>
                  <a:srgbClr val="C00000"/>
                </a:solidFill>
              </a:rPr>
              <a:t>Strafrechtskatalog</a:t>
            </a:r>
            <a:r>
              <a:rPr lang="de-DE" sz="3800" dirty="0" smtClean="0"/>
              <a:t> im § 72a, Absatz 1 – Beispiele:</a:t>
            </a:r>
          </a:p>
          <a:p>
            <a:pPr>
              <a:buFontTx/>
              <a:buChar char="-"/>
            </a:pPr>
            <a:r>
              <a:rPr lang="de-DE" sz="3800" dirty="0" smtClean="0"/>
              <a:t>§ </a:t>
            </a:r>
            <a:r>
              <a:rPr lang="de-DE" sz="3800" dirty="0"/>
              <a:t>174  </a:t>
            </a:r>
            <a:r>
              <a:rPr lang="de-DE" sz="3800" dirty="0" smtClean="0"/>
              <a:t>  Sexueller Missbrauch </a:t>
            </a:r>
            <a:r>
              <a:rPr lang="de-DE" sz="3800" dirty="0"/>
              <a:t>von </a:t>
            </a:r>
            <a:r>
              <a:rPr lang="de-DE" sz="3800" dirty="0" smtClean="0">
                <a:solidFill>
                  <a:srgbClr val="C00000"/>
                </a:solidFill>
              </a:rPr>
              <a:t>Schutzbefohlenen</a:t>
            </a:r>
          </a:p>
          <a:p>
            <a:pPr>
              <a:buFontTx/>
              <a:buChar char="-"/>
            </a:pPr>
            <a:r>
              <a:rPr lang="de-DE" sz="3800" dirty="0"/>
              <a:t>§ 176 </a:t>
            </a:r>
            <a:r>
              <a:rPr lang="de-DE" sz="3800" dirty="0" smtClean="0"/>
              <a:t>   Sexueller Missbrauch </a:t>
            </a:r>
            <a:r>
              <a:rPr lang="de-DE" sz="3800" dirty="0"/>
              <a:t>von </a:t>
            </a:r>
            <a:r>
              <a:rPr lang="de-DE" sz="3800" dirty="0" smtClean="0">
                <a:solidFill>
                  <a:srgbClr val="C00000"/>
                </a:solidFill>
              </a:rPr>
              <a:t>Kindern</a:t>
            </a:r>
          </a:p>
          <a:p>
            <a:pPr>
              <a:buFontTx/>
              <a:buChar char="-"/>
            </a:pPr>
            <a:r>
              <a:rPr lang="de-DE" sz="3800" dirty="0" smtClean="0"/>
              <a:t>§ 176a  Sexueller </a:t>
            </a:r>
            <a:r>
              <a:rPr lang="de-DE" sz="3800" dirty="0">
                <a:solidFill>
                  <a:srgbClr val="C00000"/>
                </a:solidFill>
              </a:rPr>
              <a:t>Missbrauch von </a:t>
            </a:r>
            <a:r>
              <a:rPr lang="de-DE" sz="3800" dirty="0" smtClean="0">
                <a:solidFill>
                  <a:srgbClr val="C00000"/>
                </a:solidFill>
              </a:rPr>
              <a:t>Kindern ohne Körperkontakt </a:t>
            </a:r>
            <a:r>
              <a:rPr lang="de-DE" sz="3800" dirty="0" smtClean="0"/>
              <a:t>mit dem Kind</a:t>
            </a:r>
          </a:p>
          <a:p>
            <a:pPr>
              <a:buFontTx/>
              <a:buChar char="-"/>
            </a:pPr>
            <a:r>
              <a:rPr lang="de-DE" sz="3800" dirty="0" smtClean="0"/>
              <a:t>§ 176e  Verbreitung und Besitz von </a:t>
            </a:r>
            <a:r>
              <a:rPr lang="de-DE" sz="3800" dirty="0" smtClean="0">
                <a:solidFill>
                  <a:srgbClr val="C00000"/>
                </a:solidFill>
              </a:rPr>
              <a:t>Anleitungen zu sexuellem Missbrauch</a:t>
            </a:r>
            <a:r>
              <a:rPr lang="de-DE" sz="3800" dirty="0" smtClean="0"/>
              <a:t> von Kindern</a:t>
            </a:r>
          </a:p>
          <a:p>
            <a:pPr>
              <a:buFontTx/>
              <a:buChar char="-"/>
            </a:pPr>
            <a:r>
              <a:rPr lang="de-DE" sz="3800" dirty="0" smtClean="0"/>
              <a:t>§ </a:t>
            </a:r>
            <a:r>
              <a:rPr lang="de-DE" sz="3800" dirty="0"/>
              <a:t>180 </a:t>
            </a:r>
            <a:r>
              <a:rPr lang="de-DE" sz="3800" dirty="0" smtClean="0"/>
              <a:t>   Förderung </a:t>
            </a:r>
            <a:r>
              <a:rPr lang="de-DE" sz="3800" dirty="0"/>
              <a:t>sexueller Handlungen </a:t>
            </a:r>
            <a:r>
              <a:rPr lang="de-DE" sz="3800" dirty="0" smtClean="0"/>
              <a:t>Minderjähriger</a:t>
            </a:r>
          </a:p>
          <a:p>
            <a:pPr>
              <a:buFontTx/>
              <a:buChar char="-"/>
            </a:pPr>
            <a:r>
              <a:rPr lang="de-DE" sz="3800" dirty="0" smtClean="0"/>
              <a:t>§ 182    Sexueller </a:t>
            </a:r>
            <a:r>
              <a:rPr lang="de-DE" sz="3800" dirty="0" smtClean="0">
                <a:solidFill>
                  <a:srgbClr val="C00000"/>
                </a:solidFill>
              </a:rPr>
              <a:t>Missbrauch von Jugendlichen</a:t>
            </a:r>
          </a:p>
          <a:p>
            <a:pPr>
              <a:buFontTx/>
              <a:buChar char="-"/>
            </a:pPr>
            <a:r>
              <a:rPr lang="de-DE" sz="3800" dirty="0" smtClean="0"/>
              <a:t>§ </a:t>
            </a:r>
            <a:r>
              <a:rPr lang="de-DE" sz="3800" dirty="0"/>
              <a:t>184b </a:t>
            </a:r>
            <a:r>
              <a:rPr lang="de-DE" sz="3800" dirty="0" smtClean="0"/>
              <a:t> </a:t>
            </a:r>
            <a:r>
              <a:rPr lang="de-DE" sz="3800" dirty="0" smtClean="0">
                <a:solidFill>
                  <a:srgbClr val="C00000"/>
                </a:solidFill>
              </a:rPr>
              <a:t>Verbreitung</a:t>
            </a:r>
            <a:r>
              <a:rPr lang="de-DE" sz="3800" dirty="0">
                <a:solidFill>
                  <a:srgbClr val="C00000"/>
                </a:solidFill>
              </a:rPr>
              <a:t>, Erwerb und Besitz kinderpornographischer </a:t>
            </a:r>
            <a:r>
              <a:rPr lang="de-DE" sz="3800" dirty="0" smtClean="0">
                <a:solidFill>
                  <a:srgbClr val="C00000"/>
                </a:solidFill>
              </a:rPr>
              <a:t>Schriften</a:t>
            </a:r>
          </a:p>
          <a:p>
            <a:pPr>
              <a:buFontTx/>
              <a:buChar char="-"/>
            </a:pPr>
            <a:r>
              <a:rPr lang="de-DE" sz="3800" dirty="0" smtClean="0"/>
              <a:t>§ 184c   </a:t>
            </a:r>
            <a:r>
              <a:rPr lang="de-DE" sz="3800" dirty="0" smtClean="0">
                <a:solidFill>
                  <a:srgbClr val="C00000"/>
                </a:solidFill>
              </a:rPr>
              <a:t>Verbreitung, Erwerb und Besitz jugendpornographischer Inhalte</a:t>
            </a:r>
          </a:p>
          <a:p>
            <a:pPr>
              <a:buFontTx/>
              <a:buChar char="-"/>
            </a:pPr>
            <a:r>
              <a:rPr lang="de-DE" sz="3800" dirty="0" smtClean="0"/>
              <a:t>§ 184i    Sexuelle Belästigung</a:t>
            </a:r>
          </a:p>
          <a:p>
            <a:pPr>
              <a:buFontTx/>
              <a:buChar char="-"/>
            </a:pPr>
            <a:r>
              <a:rPr lang="de-DE" sz="3800" dirty="0" smtClean="0"/>
              <a:t>§ 184k   Verletzung des Intimbereichs durch Bildaufnahmen </a:t>
            </a:r>
          </a:p>
          <a:p>
            <a:pPr marL="0" indent="0">
              <a:buNone/>
            </a:pPr>
            <a:r>
              <a:rPr lang="de-DE" dirty="0" smtClean="0"/>
              <a:t>   </a:t>
            </a:r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6" name="Grafik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0800" y="6093296"/>
            <a:ext cx="1151265" cy="6400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40207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199" y="362465"/>
            <a:ext cx="10515600" cy="1425147"/>
          </a:xfrm>
        </p:spPr>
        <p:txBody>
          <a:bodyPr>
            <a:normAutofit fontScale="90000"/>
          </a:bodyPr>
          <a:lstStyle/>
          <a:p>
            <a:pPr algn="ctr"/>
            <a:r>
              <a:rPr lang="de-DE" sz="3600" b="1" dirty="0">
                <a:latin typeface="+mn-lt"/>
              </a:rPr>
              <a:t>§ 72a SGB </a:t>
            </a:r>
            <a:r>
              <a:rPr lang="de-DE" sz="3600" b="1" dirty="0" smtClean="0">
                <a:latin typeface="+mn-lt"/>
              </a:rPr>
              <a:t>VIII</a:t>
            </a:r>
            <a:br>
              <a:rPr lang="de-DE" sz="3600" b="1" dirty="0" smtClean="0">
                <a:latin typeface="+mn-lt"/>
              </a:rPr>
            </a:br>
            <a:r>
              <a:rPr lang="de-DE" sz="3200" b="1" dirty="0" smtClean="0">
                <a:latin typeface="+mn-lt"/>
              </a:rPr>
              <a:t>Tätigkeitsausschluss </a:t>
            </a:r>
            <a:r>
              <a:rPr lang="de-DE" sz="3200" b="1" dirty="0">
                <a:latin typeface="+mn-lt"/>
              </a:rPr>
              <a:t>einschlägig vorbestrafter Personen</a:t>
            </a:r>
            <a:r>
              <a:rPr lang="de-DE" sz="3200" b="1" dirty="0"/>
              <a:t/>
            </a:r>
            <a:br>
              <a:rPr lang="de-DE" sz="3200" b="1" dirty="0"/>
            </a:br>
            <a:endParaRPr lang="de-DE" sz="3200" b="1" dirty="0"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6220" y="1655162"/>
            <a:ext cx="11899557" cy="4570584"/>
          </a:xfrm>
        </p:spPr>
        <p:txBody>
          <a:bodyPr>
            <a:normAutofit fontScale="92500" lnSpcReduction="20000"/>
          </a:bodyPr>
          <a:lstStyle/>
          <a:p>
            <a:r>
              <a:rPr lang="de-DE" dirty="0" smtClean="0"/>
              <a:t>Vorlage erweitertes Führungszeugnis, wenn neben- oder ehrenamtlich Tätige in Wahrnehmung von Aufgaben der Kinder- und Jugendhilfe Minderjährige </a:t>
            </a:r>
            <a:r>
              <a:rPr lang="de-DE" b="1" dirty="0">
                <a:solidFill>
                  <a:srgbClr val="C00000"/>
                </a:solidFill>
              </a:rPr>
              <a:t>beaufsichtigen, betreuen, erziehen, ausbilden </a:t>
            </a:r>
            <a:r>
              <a:rPr lang="de-DE" dirty="0">
                <a:solidFill>
                  <a:srgbClr val="C00000"/>
                </a:solidFill>
              </a:rPr>
              <a:t>oder </a:t>
            </a:r>
            <a:r>
              <a:rPr lang="de-DE" b="1" dirty="0">
                <a:solidFill>
                  <a:srgbClr val="C00000"/>
                </a:solidFill>
              </a:rPr>
              <a:t>vergleichbare </a:t>
            </a:r>
            <a:r>
              <a:rPr lang="de-DE" b="1" dirty="0" smtClean="0">
                <a:solidFill>
                  <a:srgbClr val="C00000"/>
                </a:solidFill>
              </a:rPr>
              <a:t>Kontakte </a:t>
            </a:r>
            <a:r>
              <a:rPr lang="de-DE" dirty="0" smtClean="0"/>
              <a:t>haben und die dadurch entstehenden Kontakte nach</a:t>
            </a:r>
            <a:r>
              <a:rPr lang="de-DE" dirty="0"/>
              <a:t> </a:t>
            </a:r>
            <a:r>
              <a:rPr lang="de-DE" b="1" dirty="0" smtClean="0">
                <a:solidFill>
                  <a:srgbClr val="C00000"/>
                </a:solidFill>
              </a:rPr>
              <a:t>Art</a:t>
            </a:r>
            <a:r>
              <a:rPr lang="de-DE" b="1" dirty="0">
                <a:solidFill>
                  <a:srgbClr val="C00000"/>
                </a:solidFill>
              </a:rPr>
              <a:t>, Intensität und </a:t>
            </a:r>
            <a:r>
              <a:rPr lang="de-DE" b="1" dirty="0" smtClean="0">
                <a:solidFill>
                  <a:srgbClr val="C00000"/>
                </a:solidFill>
              </a:rPr>
              <a:t>Dauer </a:t>
            </a:r>
            <a:r>
              <a:rPr lang="de-DE" dirty="0" smtClean="0"/>
              <a:t>(qualifizierte Kontakte) die Einsichtnahme erfordern</a:t>
            </a:r>
            <a:endParaRPr lang="de-DE" dirty="0"/>
          </a:p>
          <a:p>
            <a:r>
              <a:rPr lang="de-DE" dirty="0" smtClean="0"/>
              <a:t>Dokumentation </a:t>
            </a:r>
            <a:r>
              <a:rPr lang="de-DE" dirty="0"/>
              <a:t>nur, </a:t>
            </a:r>
            <a:endParaRPr lang="de-DE" dirty="0" smtClean="0"/>
          </a:p>
          <a:p>
            <a:pPr>
              <a:buFontTx/>
              <a:buChar char="-"/>
            </a:pPr>
            <a:r>
              <a:rPr lang="de-DE" b="1" dirty="0" smtClean="0"/>
              <a:t>dass</a:t>
            </a:r>
            <a:r>
              <a:rPr lang="de-DE" dirty="0" smtClean="0"/>
              <a:t> </a:t>
            </a:r>
            <a:r>
              <a:rPr lang="de-DE" dirty="0"/>
              <a:t>Führungszeugnis vorgelegt </a:t>
            </a:r>
            <a:r>
              <a:rPr lang="de-DE" dirty="0" smtClean="0"/>
              <a:t>wurde </a:t>
            </a:r>
          </a:p>
          <a:p>
            <a:pPr>
              <a:buFontTx/>
              <a:buChar char="-"/>
            </a:pPr>
            <a:r>
              <a:rPr lang="de-DE" b="1" dirty="0" smtClean="0"/>
              <a:t>Datum</a:t>
            </a:r>
            <a:r>
              <a:rPr lang="de-DE" dirty="0" smtClean="0"/>
              <a:t> </a:t>
            </a:r>
            <a:r>
              <a:rPr lang="de-DE" dirty="0"/>
              <a:t>des </a:t>
            </a:r>
            <a:r>
              <a:rPr lang="de-DE" dirty="0" smtClean="0"/>
              <a:t>Führungszeugnisses und </a:t>
            </a:r>
          </a:p>
          <a:p>
            <a:pPr>
              <a:buFontTx/>
              <a:buChar char="-"/>
            </a:pPr>
            <a:r>
              <a:rPr lang="de-DE" b="1" dirty="0" smtClean="0"/>
              <a:t>ob </a:t>
            </a:r>
            <a:r>
              <a:rPr lang="de-DE" b="1" dirty="0"/>
              <a:t>Eintrag </a:t>
            </a:r>
            <a:r>
              <a:rPr lang="de-DE" dirty="0"/>
              <a:t>nach </a:t>
            </a:r>
            <a:r>
              <a:rPr lang="de-DE" dirty="0" smtClean="0"/>
              <a:t>§ 72a Absatz </a:t>
            </a:r>
            <a:r>
              <a:rPr lang="de-DE" dirty="0"/>
              <a:t>1 </a:t>
            </a:r>
            <a:r>
              <a:rPr lang="de-DE" dirty="0" smtClean="0"/>
              <a:t>SGB VIII </a:t>
            </a:r>
            <a:r>
              <a:rPr lang="de-DE" b="1" dirty="0" smtClean="0"/>
              <a:t>vorhanden</a:t>
            </a:r>
            <a:r>
              <a:rPr lang="de-DE" dirty="0" smtClean="0"/>
              <a:t> ist</a:t>
            </a:r>
            <a:endParaRPr lang="de-DE" dirty="0"/>
          </a:p>
          <a:p>
            <a:endParaRPr lang="de-DE" dirty="0"/>
          </a:p>
        </p:txBody>
      </p:sp>
      <p:pic>
        <p:nvPicPr>
          <p:cNvPr id="5" name="Grafik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0800" y="6093296"/>
            <a:ext cx="1151265" cy="6400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99281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3200" b="1" dirty="0" smtClean="0">
                <a:latin typeface="+mn-lt"/>
              </a:rPr>
              <a:t>§ 72a SGB VIII</a:t>
            </a:r>
            <a:endParaRPr lang="de-DE" sz="3200" b="1" dirty="0"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79786" y="1772816"/>
            <a:ext cx="11021676" cy="4351338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de-DE" dirty="0"/>
              <a:t>Diese </a:t>
            </a:r>
            <a:r>
              <a:rPr lang="de-DE" b="1" dirty="0">
                <a:solidFill>
                  <a:srgbClr val="C00000"/>
                </a:solidFill>
              </a:rPr>
              <a:t>rückblickende Überprüfung </a:t>
            </a:r>
            <a:r>
              <a:rPr lang="de-DE" dirty="0"/>
              <a:t>kann jedoch nicht </a:t>
            </a:r>
            <a:r>
              <a:rPr lang="de-DE" dirty="0" smtClean="0"/>
              <a:t>verhindern</a:t>
            </a:r>
            <a:r>
              <a:rPr lang="de-DE" dirty="0"/>
              <a:t>, dass Übergriffigkeiten und Missbrauch in Gegenwart und Zukunft </a:t>
            </a:r>
            <a:r>
              <a:rPr lang="de-DE" dirty="0" smtClean="0"/>
              <a:t>stattfinden – </a:t>
            </a:r>
            <a:r>
              <a:rPr lang="de-DE" dirty="0"/>
              <a:t>dies kann ohnehin nicht völlig ausgeschlossen werden – </a:t>
            </a:r>
            <a:r>
              <a:rPr lang="de-DE" dirty="0" smtClean="0"/>
              <a:t>und </a:t>
            </a:r>
            <a:r>
              <a:rPr lang="de-DE" dirty="0"/>
              <a:t>nicht alle Menschen, die Übergriffiges im Sinn haben, sind auch bereits angezeigt und verurteilt </a:t>
            </a:r>
            <a:r>
              <a:rPr lang="de-DE" dirty="0" smtClean="0"/>
              <a:t>worden!</a:t>
            </a:r>
            <a:endParaRPr lang="de-DE" dirty="0"/>
          </a:p>
        </p:txBody>
      </p:sp>
      <p:pic>
        <p:nvPicPr>
          <p:cNvPr id="5" name="Grafik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0800" y="6093296"/>
            <a:ext cx="1151265" cy="6400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82767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03718"/>
          </a:xfrm>
        </p:spPr>
        <p:txBody>
          <a:bodyPr>
            <a:normAutofit/>
          </a:bodyPr>
          <a:lstStyle/>
          <a:p>
            <a:pPr algn="ctr"/>
            <a:r>
              <a:rPr lang="de-DE" sz="3200" b="1" dirty="0" smtClean="0">
                <a:solidFill>
                  <a:srgbClr val="C00000"/>
                </a:solidFill>
                <a:latin typeface="+mn-lt"/>
              </a:rPr>
              <a:t>Folge:</a:t>
            </a:r>
            <a:br>
              <a:rPr lang="de-DE" sz="3200" b="1" dirty="0" smtClean="0">
                <a:solidFill>
                  <a:srgbClr val="C00000"/>
                </a:solidFill>
                <a:latin typeface="+mn-lt"/>
              </a:rPr>
            </a:br>
            <a:r>
              <a:rPr lang="de-DE" sz="3200" b="1" dirty="0" smtClean="0">
                <a:solidFill>
                  <a:srgbClr val="C00000"/>
                </a:solidFill>
                <a:latin typeface="+mn-lt"/>
              </a:rPr>
              <a:t>Notwendigkeit der Entwicklung von Schutzkonzepten!</a:t>
            </a:r>
            <a:endParaRPr lang="de-DE" sz="32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5046" y="1968843"/>
            <a:ext cx="10941908" cy="4169816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Schutzkonzept heißt </a:t>
            </a:r>
            <a:r>
              <a:rPr lang="de-DE" i="1" dirty="0" smtClean="0"/>
              <a:t>nicht</a:t>
            </a:r>
            <a:r>
              <a:rPr lang="de-DE" dirty="0"/>
              <a:t>, Papier zu produzieren, </a:t>
            </a:r>
            <a:r>
              <a:rPr lang="de-DE" dirty="0" smtClean="0"/>
              <a:t>Verfahrens-regeln überall nach einheitlichen Standards </a:t>
            </a:r>
            <a:r>
              <a:rPr lang="de-DE" dirty="0"/>
              <a:t>zu entwickeln, Handlungsanweisungen zu geben oder sich </a:t>
            </a:r>
            <a:r>
              <a:rPr lang="de-DE" dirty="0" smtClean="0"/>
              <a:t>anzulesen</a:t>
            </a:r>
            <a:r>
              <a:rPr lang="de-DE" dirty="0"/>
              <a:t>, wie </a:t>
            </a:r>
            <a:r>
              <a:rPr lang="de-DE" dirty="0" smtClean="0"/>
              <a:t>‚man </a:t>
            </a:r>
            <a:r>
              <a:rPr lang="de-DE" dirty="0"/>
              <a:t>es richtig </a:t>
            </a:r>
            <a:r>
              <a:rPr lang="de-DE" dirty="0" smtClean="0"/>
              <a:t>macht‘.</a:t>
            </a:r>
          </a:p>
        </p:txBody>
      </p:sp>
      <p:pic>
        <p:nvPicPr>
          <p:cNvPr id="5" name="Grafik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0800" y="6093296"/>
            <a:ext cx="1151265" cy="6400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09950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3200" b="1" dirty="0" smtClean="0">
                <a:latin typeface="+mn-lt"/>
              </a:rPr>
              <a:t>Schutzkonzept:</a:t>
            </a:r>
            <a:endParaRPr lang="de-DE" sz="3200" b="1" dirty="0"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7098" y="1485696"/>
            <a:ext cx="10515600" cy="467767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dirty="0">
                <a:solidFill>
                  <a:srgbClr val="C00000"/>
                </a:solidFill>
              </a:rPr>
              <a:t>Schutzkonzept heißt, sich innerhalb seiner </a:t>
            </a:r>
            <a:r>
              <a:rPr lang="de-DE" dirty="0" smtClean="0">
                <a:solidFill>
                  <a:srgbClr val="C00000"/>
                </a:solidFill>
              </a:rPr>
              <a:t>Organisation </a:t>
            </a:r>
            <a:r>
              <a:rPr lang="de-DE" b="1" dirty="0" smtClean="0">
                <a:solidFill>
                  <a:srgbClr val="C00000"/>
                </a:solidFill>
              </a:rPr>
              <a:t>gemein-sam </a:t>
            </a:r>
            <a:r>
              <a:rPr lang="de-DE" b="1" dirty="0">
                <a:solidFill>
                  <a:srgbClr val="C00000"/>
                </a:solidFill>
              </a:rPr>
              <a:t>auf den Weg zu machen und Bewusstsein für das Thema auf allen Ebenen zu schaffen</a:t>
            </a:r>
            <a:r>
              <a:rPr lang="de-DE" dirty="0"/>
              <a:t>, gemeinsam mit Leitung, haupt-, neben- und ehrenamtlichen Mitarbeiterinnen und Mitarbeitern, aber auch, dort wo es geht, unter Einbeziehung von Eltern und Kindern, zu überlegen:</a:t>
            </a:r>
          </a:p>
          <a:p>
            <a:pPr>
              <a:spcBef>
                <a:spcPts val="0"/>
              </a:spcBef>
            </a:pPr>
            <a:r>
              <a:rPr lang="de-DE" dirty="0">
                <a:solidFill>
                  <a:srgbClr val="C00000"/>
                </a:solidFill>
              </a:rPr>
              <a:t>Was braucht es bei uns vor </a:t>
            </a:r>
            <a:r>
              <a:rPr lang="de-DE" dirty="0" smtClean="0">
                <a:solidFill>
                  <a:srgbClr val="C00000"/>
                </a:solidFill>
              </a:rPr>
              <a:t>Ort,</a:t>
            </a:r>
          </a:p>
          <a:p>
            <a:pPr>
              <a:spcBef>
                <a:spcPts val="0"/>
              </a:spcBef>
            </a:pPr>
            <a:r>
              <a:rPr lang="de-DE" dirty="0" smtClean="0">
                <a:solidFill>
                  <a:srgbClr val="C00000"/>
                </a:solidFill>
              </a:rPr>
              <a:t>wie </a:t>
            </a:r>
            <a:r>
              <a:rPr lang="de-DE" dirty="0">
                <a:solidFill>
                  <a:srgbClr val="C00000"/>
                </a:solidFill>
              </a:rPr>
              <a:t>ist unsere Haltung,</a:t>
            </a:r>
            <a:r>
              <a:rPr lang="de-DE" dirty="0"/>
              <a:t> </a:t>
            </a:r>
            <a:endParaRPr lang="de-DE" dirty="0" smtClean="0"/>
          </a:p>
          <a:p>
            <a:pPr>
              <a:spcBef>
                <a:spcPts val="0"/>
              </a:spcBef>
            </a:pPr>
            <a:r>
              <a:rPr lang="de-DE" dirty="0" smtClean="0">
                <a:solidFill>
                  <a:srgbClr val="C00000"/>
                </a:solidFill>
              </a:rPr>
              <a:t>wer </a:t>
            </a:r>
            <a:r>
              <a:rPr lang="de-DE" dirty="0">
                <a:solidFill>
                  <a:srgbClr val="C00000"/>
                </a:solidFill>
              </a:rPr>
              <a:t>soll Ansprechpartner für Mitarbeiterinnen und Mitarbeiter, </a:t>
            </a:r>
            <a:endParaRPr lang="de-DE" dirty="0" smtClean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</a:pPr>
            <a:r>
              <a:rPr lang="de-DE" dirty="0" smtClean="0">
                <a:solidFill>
                  <a:srgbClr val="C00000"/>
                </a:solidFill>
              </a:rPr>
              <a:t>für </a:t>
            </a:r>
            <a:r>
              <a:rPr lang="de-DE" dirty="0">
                <a:solidFill>
                  <a:srgbClr val="C00000"/>
                </a:solidFill>
              </a:rPr>
              <a:t>Eltern und Kinder </a:t>
            </a:r>
            <a:r>
              <a:rPr lang="de-DE" dirty="0" smtClean="0">
                <a:solidFill>
                  <a:srgbClr val="C00000"/>
                </a:solidFill>
              </a:rPr>
              <a:t>sein? </a:t>
            </a:r>
          </a:p>
          <a:p>
            <a:pPr>
              <a:spcBef>
                <a:spcPts val="0"/>
              </a:spcBef>
            </a:pPr>
            <a:r>
              <a:rPr lang="de-DE" dirty="0">
                <a:solidFill>
                  <a:srgbClr val="C00000"/>
                </a:solidFill>
              </a:rPr>
              <a:t>W</a:t>
            </a:r>
            <a:r>
              <a:rPr lang="de-DE" dirty="0" smtClean="0">
                <a:solidFill>
                  <a:srgbClr val="C00000"/>
                </a:solidFill>
              </a:rPr>
              <a:t>as </a:t>
            </a:r>
            <a:r>
              <a:rPr lang="de-DE" dirty="0">
                <a:solidFill>
                  <a:srgbClr val="C00000"/>
                </a:solidFill>
              </a:rPr>
              <a:t>vermitteln wir den Menschen, mit denen wir im Kontakt sind?</a:t>
            </a:r>
          </a:p>
          <a:p>
            <a:endParaRPr lang="de-DE" dirty="0"/>
          </a:p>
        </p:txBody>
      </p:sp>
      <p:pic>
        <p:nvPicPr>
          <p:cNvPr id="5" name="Grafik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0800" y="6093296"/>
            <a:ext cx="1151265" cy="6400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4236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40239"/>
          </a:xfrm>
        </p:spPr>
        <p:txBody>
          <a:bodyPr/>
          <a:lstStyle/>
          <a:p>
            <a:pPr algn="ctr"/>
            <a:r>
              <a:rPr lang="de-DE" sz="3200" b="1" dirty="0" smtClean="0">
                <a:latin typeface="+mn-lt"/>
              </a:rPr>
              <a:t>Schutzkonzept</a:t>
            </a:r>
            <a:endParaRPr lang="de-DE" sz="3200" b="1" dirty="0"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47159" y="1628800"/>
            <a:ext cx="9297682" cy="4014119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dirty="0"/>
              <a:t>Die </a:t>
            </a:r>
            <a:r>
              <a:rPr lang="de-DE" dirty="0" smtClean="0"/>
              <a:t>Resultate dieser </a:t>
            </a:r>
            <a:r>
              <a:rPr lang="de-DE" dirty="0"/>
              <a:t>Diskussionsprozesse dann auch </a:t>
            </a:r>
          </a:p>
          <a:p>
            <a:pPr>
              <a:spcBef>
                <a:spcPts val="0"/>
              </a:spcBef>
            </a:pPr>
            <a:r>
              <a:rPr lang="de-DE" dirty="0" smtClean="0"/>
              <a:t>zu </a:t>
            </a:r>
            <a:r>
              <a:rPr lang="de-DE" dirty="0">
                <a:solidFill>
                  <a:srgbClr val="C00000"/>
                </a:solidFill>
              </a:rPr>
              <a:t>verschriftlichen</a:t>
            </a:r>
            <a:r>
              <a:rPr lang="de-DE" dirty="0"/>
              <a:t>, </a:t>
            </a:r>
            <a:endParaRPr lang="de-DE" dirty="0" smtClean="0"/>
          </a:p>
          <a:p>
            <a:pPr>
              <a:spcBef>
                <a:spcPts val="0"/>
              </a:spcBef>
            </a:pPr>
            <a:r>
              <a:rPr lang="de-DE" dirty="0" smtClean="0"/>
              <a:t>als </a:t>
            </a:r>
            <a:r>
              <a:rPr lang="de-DE" dirty="0">
                <a:solidFill>
                  <a:srgbClr val="C00000"/>
                </a:solidFill>
              </a:rPr>
              <a:t>gemeinsam getragenes Produkt </a:t>
            </a:r>
            <a:r>
              <a:rPr lang="de-DE" dirty="0"/>
              <a:t>zu </a:t>
            </a:r>
            <a:r>
              <a:rPr lang="de-DE" dirty="0" smtClean="0"/>
              <a:t>verabschieden </a:t>
            </a:r>
            <a:r>
              <a:rPr lang="de-DE" dirty="0"/>
              <a:t>und </a:t>
            </a:r>
            <a:endParaRPr lang="de-DE" dirty="0" smtClean="0"/>
          </a:p>
          <a:p>
            <a:pPr>
              <a:spcBef>
                <a:spcPts val="0"/>
              </a:spcBef>
            </a:pPr>
            <a:r>
              <a:rPr lang="de-DE" dirty="0" smtClean="0"/>
              <a:t>als </a:t>
            </a:r>
            <a:r>
              <a:rPr lang="de-DE" dirty="0" smtClean="0">
                <a:solidFill>
                  <a:srgbClr val="C00000"/>
                </a:solidFill>
              </a:rPr>
              <a:t>Unterstützungsinstrument</a:t>
            </a:r>
            <a:r>
              <a:rPr lang="de-DE" dirty="0" smtClean="0"/>
              <a:t> </a:t>
            </a:r>
            <a:r>
              <a:rPr lang="de-DE" dirty="0"/>
              <a:t>zur Orientierung und </a:t>
            </a:r>
            <a:endParaRPr lang="de-DE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de-DE" dirty="0" smtClean="0"/>
              <a:t>als </a:t>
            </a:r>
            <a:r>
              <a:rPr lang="de-DE" dirty="0">
                <a:solidFill>
                  <a:srgbClr val="C00000"/>
                </a:solidFill>
              </a:rPr>
              <a:t>Handlungsleitfaden</a:t>
            </a:r>
            <a:r>
              <a:rPr lang="de-DE" dirty="0"/>
              <a:t> zu begreifen, </a:t>
            </a:r>
            <a:endParaRPr lang="de-DE" dirty="0" smtClean="0"/>
          </a:p>
          <a:p>
            <a:pPr marL="0" indent="0">
              <a:spcBef>
                <a:spcPts val="0"/>
              </a:spcBef>
              <a:buNone/>
            </a:pPr>
            <a:r>
              <a:rPr lang="de-DE" dirty="0" smtClean="0"/>
              <a:t>sollte </a:t>
            </a:r>
            <a:r>
              <a:rPr lang="de-DE" dirty="0"/>
              <a:t>dann </a:t>
            </a:r>
            <a:r>
              <a:rPr lang="de-DE" dirty="0">
                <a:solidFill>
                  <a:srgbClr val="C00000"/>
                </a:solidFill>
              </a:rPr>
              <a:t>das </a:t>
            </a:r>
            <a:r>
              <a:rPr lang="de-DE" dirty="0" smtClean="0">
                <a:solidFill>
                  <a:srgbClr val="C00000"/>
                </a:solidFill>
              </a:rPr>
              <a:t>Ergebnis </a:t>
            </a:r>
            <a:r>
              <a:rPr lang="de-DE" dirty="0">
                <a:solidFill>
                  <a:srgbClr val="C00000"/>
                </a:solidFill>
              </a:rPr>
              <a:t>dieses Prozesses </a:t>
            </a:r>
            <a:r>
              <a:rPr lang="de-DE" dirty="0" smtClean="0"/>
              <a:t>sein.</a:t>
            </a:r>
            <a:endParaRPr lang="de-DE" dirty="0"/>
          </a:p>
        </p:txBody>
      </p:sp>
      <p:pic>
        <p:nvPicPr>
          <p:cNvPr id="5" name="Grafik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0800" y="6093296"/>
            <a:ext cx="1151265" cy="6400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96441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89470"/>
            <a:ext cx="10515600" cy="1070920"/>
          </a:xfrm>
        </p:spPr>
        <p:txBody>
          <a:bodyPr>
            <a:normAutofit/>
          </a:bodyPr>
          <a:lstStyle/>
          <a:p>
            <a:pPr algn="ctr"/>
            <a:r>
              <a:rPr lang="de-DE" sz="3200" b="1" dirty="0">
                <a:latin typeface="+mn-lt"/>
              </a:rPr>
              <a:t>Themenbereiche der Entwicklung von Schutzkonzepten können und sollten </a:t>
            </a:r>
            <a:r>
              <a:rPr lang="de-DE" sz="3200" b="1" dirty="0" smtClean="0">
                <a:latin typeface="+mn-lt"/>
              </a:rPr>
              <a:t>sein:</a:t>
            </a:r>
            <a:endParaRPr lang="de-DE" sz="3200" b="1" dirty="0"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359244"/>
            <a:ext cx="10515600" cy="4817720"/>
          </a:xfrm>
        </p:spPr>
        <p:txBody>
          <a:bodyPr>
            <a:normAutofit fontScale="77500" lnSpcReduction="20000"/>
          </a:bodyPr>
          <a:lstStyle/>
          <a:p>
            <a:r>
              <a:rPr lang="de-DE" i="1" dirty="0">
                <a:solidFill>
                  <a:srgbClr val="C00000"/>
                </a:solidFill>
                <a:ea typeface="Calibri" panose="020F0502020204030204" pitchFamily="34" charset="0"/>
              </a:rPr>
              <a:t>Risikoanalyse</a:t>
            </a:r>
            <a:r>
              <a:rPr lang="de-DE" dirty="0">
                <a:solidFill>
                  <a:srgbClr val="C00000"/>
                </a:solidFill>
                <a:ea typeface="Calibri" panose="020F0502020204030204" pitchFamily="34" charset="0"/>
              </a:rPr>
              <a:t> </a:t>
            </a:r>
            <a:r>
              <a:rPr lang="de-DE" dirty="0">
                <a:ea typeface="Calibri" panose="020F0502020204030204" pitchFamily="34" charset="0"/>
              </a:rPr>
              <a:t>der </a:t>
            </a:r>
            <a:r>
              <a:rPr lang="de-DE" dirty="0" smtClean="0">
                <a:ea typeface="Calibri" panose="020F0502020204030204" pitchFamily="34" charset="0"/>
              </a:rPr>
              <a:t>Kontaktsituationen </a:t>
            </a:r>
            <a:r>
              <a:rPr lang="de-DE" dirty="0">
                <a:ea typeface="Calibri" panose="020F0502020204030204" pitchFamily="34" charset="0"/>
              </a:rPr>
              <a:t>vor </a:t>
            </a:r>
            <a:r>
              <a:rPr lang="de-DE" dirty="0" smtClean="0">
                <a:ea typeface="Calibri" panose="020F0502020204030204" pitchFamily="34" charset="0"/>
              </a:rPr>
              <a:t>Ort</a:t>
            </a:r>
          </a:p>
          <a:p>
            <a:r>
              <a:rPr lang="de-DE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Vereinbarung eines </a:t>
            </a:r>
            <a:r>
              <a:rPr lang="de-DE" i="1" dirty="0" smtClean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Verhaltenskodexes</a:t>
            </a:r>
            <a:r>
              <a:rPr lang="de-DE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der Institution</a:t>
            </a:r>
            <a:endParaRPr lang="de-DE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i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Bekenntnis</a:t>
            </a:r>
            <a:r>
              <a:rPr lang="de-DE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gegen Machtmissbrauch </a:t>
            </a:r>
            <a:r>
              <a:rPr lang="de-DE" dirty="0">
                <a:ea typeface="Calibri" panose="020F0502020204030204" pitchFamily="34" charset="0"/>
                <a:cs typeface="Times New Roman" panose="02020603050405020304" pitchFamily="18" charset="0"/>
              </a:rPr>
              <a:t>und </a:t>
            </a:r>
            <a:r>
              <a:rPr lang="de-DE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sexualisierte </a:t>
            </a:r>
            <a:r>
              <a:rPr lang="de-DE" dirty="0">
                <a:ea typeface="Calibri" panose="020F0502020204030204" pitchFamily="34" charset="0"/>
                <a:cs typeface="Times New Roman" panose="02020603050405020304" pitchFamily="18" charset="0"/>
              </a:rPr>
              <a:t>Gewalt</a:t>
            </a:r>
          </a:p>
          <a:p>
            <a:r>
              <a:rPr lang="de-DE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Definition kontinuierlicher </a:t>
            </a:r>
            <a:r>
              <a:rPr lang="de-DE" i="1" dirty="0" smtClean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Schulungsangebote </a:t>
            </a:r>
            <a:r>
              <a:rPr lang="de-DE" i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und Begleitung </a:t>
            </a:r>
            <a:r>
              <a:rPr lang="de-DE" dirty="0">
                <a:ea typeface="Calibri" panose="020F0502020204030204" pitchFamily="34" charset="0"/>
                <a:cs typeface="Times New Roman" panose="02020603050405020304" pitchFamily="18" charset="0"/>
              </a:rPr>
              <a:t>von </a:t>
            </a:r>
            <a:r>
              <a:rPr lang="de-DE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haupt-, neben- und ehrenamtlichen Mitarbeiterinnen </a:t>
            </a:r>
            <a:r>
              <a:rPr lang="de-DE" dirty="0">
                <a:ea typeface="Calibri" panose="020F0502020204030204" pitchFamily="34" charset="0"/>
                <a:cs typeface="Times New Roman" panose="02020603050405020304" pitchFamily="18" charset="0"/>
              </a:rPr>
              <a:t>und Mitarbeitern</a:t>
            </a:r>
          </a:p>
          <a:p>
            <a:r>
              <a:rPr lang="de-DE" i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Beteiligungsaspekte</a:t>
            </a:r>
            <a:r>
              <a:rPr lang="de-DE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von Eltern und </a:t>
            </a:r>
            <a:r>
              <a:rPr lang="de-DE" dirty="0" smtClean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Kindern/Jugendlichen</a:t>
            </a:r>
            <a:endParaRPr lang="de-DE" dirty="0">
              <a:solidFill>
                <a:srgbClr val="C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Schaffung von </a:t>
            </a:r>
            <a:r>
              <a:rPr lang="de-DE" i="1" dirty="0" smtClean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Beschwerdemöglichkeiten</a:t>
            </a:r>
            <a:endParaRPr lang="de-DE" i="1" dirty="0">
              <a:solidFill>
                <a:srgbClr val="C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Festlegung von </a:t>
            </a:r>
            <a:r>
              <a:rPr lang="de-DE" i="1" dirty="0" smtClean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Verfahrensabläufen</a:t>
            </a:r>
            <a:r>
              <a:rPr lang="de-DE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de-DE" dirty="0">
                <a:ea typeface="Calibri" panose="020F0502020204030204" pitchFamily="34" charset="0"/>
                <a:cs typeface="Times New Roman" panose="02020603050405020304" pitchFamily="18" charset="0"/>
              </a:rPr>
              <a:t>wenn doch etwas passiert</a:t>
            </a:r>
          </a:p>
          <a:p>
            <a:r>
              <a:rPr lang="de-DE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Berücksichtigung von </a:t>
            </a:r>
            <a:r>
              <a:rPr lang="de-DE" i="1" dirty="0" smtClean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Datenschutzaspekten</a:t>
            </a:r>
            <a:endParaRPr lang="de-DE" i="1" dirty="0">
              <a:solidFill>
                <a:srgbClr val="C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Entwicklung eines </a:t>
            </a:r>
            <a:r>
              <a:rPr lang="de-DE" i="1" dirty="0" smtClean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Dokumentationswesens</a:t>
            </a:r>
            <a:endParaRPr lang="de-DE" i="1" dirty="0">
              <a:solidFill>
                <a:srgbClr val="C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i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Öffentlichkeitsarbeit</a:t>
            </a:r>
          </a:p>
          <a:p>
            <a:r>
              <a:rPr lang="de-DE" dirty="0">
                <a:ea typeface="Calibri" panose="020F0502020204030204" pitchFamily="34" charset="0"/>
                <a:cs typeface="Times New Roman" panose="02020603050405020304" pitchFamily="18" charset="0"/>
              </a:rPr>
              <a:t>Bedeutsam ist ebenso der </a:t>
            </a:r>
            <a:r>
              <a:rPr lang="de-DE" i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Schutz der Mitarbeiterinnen und Mitarbeiter </a:t>
            </a:r>
            <a:r>
              <a:rPr lang="de-DE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vor falschen Anschuldigungen</a:t>
            </a:r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4" name="Grafik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5978" y="5958380"/>
            <a:ext cx="1349266" cy="7070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8015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b="1" dirty="0">
                <a:solidFill>
                  <a:srgbClr val="C00000"/>
                </a:solidFill>
              </a:rPr>
              <a:t>Kindeswohlgefährdung </a:t>
            </a:r>
            <a:r>
              <a:rPr lang="de-DE" sz="3200" b="1" dirty="0" smtClean="0">
                <a:solidFill>
                  <a:srgbClr val="C00000"/>
                </a:solidFill>
              </a:rPr>
              <a:t>im Eltern </a:t>
            </a:r>
            <a:r>
              <a:rPr lang="de-DE" sz="3200" b="1" dirty="0">
                <a:solidFill>
                  <a:srgbClr val="C00000"/>
                </a:solidFill>
              </a:rPr>
              <a:t>- Kind - Verhältnis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27348" y="1556792"/>
            <a:ext cx="11737304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2800" b="1" dirty="0">
                <a:cs typeface="Arial" pitchFamily="34" charset="0"/>
              </a:rPr>
              <a:t>Artikel 6 (2) Grundgesetz:</a:t>
            </a:r>
            <a:endParaRPr lang="de-DE" sz="2800" dirty="0"/>
          </a:p>
          <a:p>
            <a:pPr marL="0" indent="0" algn="ctr">
              <a:buNone/>
            </a:pPr>
            <a:r>
              <a:rPr lang="de-DE" sz="1800" b="1" i="1" dirty="0" smtClean="0">
                <a:cs typeface="Arial" pitchFamily="34" charset="0"/>
              </a:rPr>
              <a:t>„</a:t>
            </a:r>
            <a:r>
              <a:rPr lang="de-DE" sz="1800" b="1" i="1" dirty="0">
                <a:cs typeface="Arial" pitchFamily="34" charset="0"/>
              </a:rPr>
              <a:t>Erziehung und </a:t>
            </a:r>
            <a:r>
              <a:rPr lang="de-DE" sz="1800" b="1" i="1" dirty="0" smtClean="0">
                <a:cs typeface="Arial" pitchFamily="34" charset="0"/>
              </a:rPr>
              <a:t>Pflege der Kinder </a:t>
            </a:r>
            <a:r>
              <a:rPr lang="de-DE" sz="1800" b="1" i="1" dirty="0">
                <a:cs typeface="Arial" pitchFamily="34" charset="0"/>
              </a:rPr>
              <a:t>sind das natürliche Recht der Eltern und die zuvörderst ihnen obliegende Pflicht. </a:t>
            </a:r>
            <a:endParaRPr lang="de-DE" sz="1800" b="1" i="1" dirty="0" smtClean="0">
              <a:cs typeface="Arial" pitchFamily="34" charset="0"/>
            </a:endParaRPr>
          </a:p>
          <a:p>
            <a:pPr marL="0" indent="0" algn="ctr">
              <a:buNone/>
            </a:pPr>
            <a:r>
              <a:rPr lang="de-DE" sz="1800" b="1" i="1" dirty="0" smtClean="0">
                <a:cs typeface="Arial" pitchFamily="34" charset="0"/>
              </a:rPr>
              <a:t>    Über </a:t>
            </a:r>
            <a:r>
              <a:rPr lang="de-DE" sz="1800" b="1" i="1" dirty="0">
                <a:cs typeface="Arial" pitchFamily="34" charset="0"/>
              </a:rPr>
              <a:t>ihre Betätigung wacht die </a:t>
            </a:r>
            <a:r>
              <a:rPr lang="de-DE" sz="1800" b="1" i="1" dirty="0" smtClean="0">
                <a:cs typeface="Arial" pitchFamily="34" charset="0"/>
              </a:rPr>
              <a:t>staatliche Gemeinschaft.“</a:t>
            </a:r>
          </a:p>
          <a:p>
            <a:pPr marL="0" indent="0" algn="ctr">
              <a:buNone/>
            </a:pPr>
            <a:endParaRPr lang="de-DE" sz="1800" b="1" i="1" dirty="0" smtClean="0">
              <a:cs typeface="Arial" pitchFamily="34" charset="0"/>
            </a:endParaRPr>
          </a:p>
          <a:p>
            <a:r>
              <a:rPr lang="de-DE" dirty="0" smtClean="0"/>
              <a:t>Der Begriff der Kindeswohlgefährdung findet im Gesetz nur </a:t>
            </a:r>
            <a:r>
              <a:rPr lang="de-DE" dirty="0" smtClean="0">
                <a:solidFill>
                  <a:srgbClr val="C00000"/>
                </a:solidFill>
              </a:rPr>
              <a:t>Anwendung im </a:t>
            </a:r>
            <a:r>
              <a:rPr lang="de-DE" b="1" dirty="0" smtClean="0">
                <a:solidFill>
                  <a:srgbClr val="C00000"/>
                </a:solidFill>
              </a:rPr>
              <a:t>familiären Binnenverhältnis Eltern – Kind </a:t>
            </a:r>
          </a:p>
          <a:p>
            <a:r>
              <a:rPr lang="de-DE" b="1" dirty="0" smtClean="0">
                <a:solidFill>
                  <a:srgbClr val="C00000"/>
                </a:solidFill>
              </a:rPr>
              <a:t>Eltern </a:t>
            </a:r>
            <a:r>
              <a:rPr lang="de-DE" b="1" dirty="0">
                <a:solidFill>
                  <a:srgbClr val="C00000"/>
                </a:solidFill>
              </a:rPr>
              <a:t>haben ihr Kind gegen Gefährdungen von außen/durch Dritte zu schützen </a:t>
            </a:r>
            <a:r>
              <a:rPr lang="de-DE" dirty="0"/>
              <a:t>– hier sind beispielsweise </a:t>
            </a:r>
            <a:r>
              <a:rPr lang="de-DE" dirty="0" smtClean="0"/>
              <a:t>strafrechtsrelevante Verfahrensweisen </a:t>
            </a:r>
            <a:r>
              <a:rPr lang="de-DE" dirty="0"/>
              <a:t>vorrangig </a:t>
            </a:r>
            <a:r>
              <a:rPr lang="de-DE" dirty="0" smtClean="0"/>
              <a:t>bedeutsam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sz="2400" dirty="0"/>
          </a:p>
        </p:txBody>
      </p:sp>
      <p:pic>
        <p:nvPicPr>
          <p:cNvPr id="5" name="Grafik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0800" y="6093296"/>
            <a:ext cx="1151265" cy="6400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46072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b="1" dirty="0" smtClean="0"/>
              <a:t>Weitere Informationen:</a:t>
            </a:r>
            <a:endParaRPr lang="de-DE" sz="32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51384" y="1600201"/>
            <a:ext cx="11031016" cy="4525963"/>
          </a:xfrm>
        </p:spPr>
        <p:txBody>
          <a:bodyPr/>
          <a:lstStyle/>
          <a:p>
            <a:pPr marL="0" indent="0" algn="ctr">
              <a:buNone/>
            </a:pPr>
            <a:r>
              <a:rPr lang="de-DE" dirty="0" smtClean="0"/>
              <a:t>Kinderschutzleitlinie des Amtes für Jugend – Landkreis Böblingen:</a:t>
            </a:r>
          </a:p>
          <a:p>
            <a:pPr marL="0" indent="0" algn="ctr">
              <a:buNone/>
            </a:pPr>
            <a:endParaRPr lang="de-DE" dirty="0" smtClean="0"/>
          </a:p>
          <a:p>
            <a:pPr marL="0" indent="0" algn="ctr">
              <a:buNone/>
            </a:pPr>
            <a:r>
              <a:rPr lang="de-DE" dirty="0" smtClean="0">
                <a:hlinkClick r:id="rId2"/>
              </a:rPr>
              <a:t>www.lrabb.de</a:t>
            </a:r>
            <a:r>
              <a:rPr lang="de-DE" dirty="0" smtClean="0"/>
              <a:t> – Suchwort „Kinderschutz“</a:t>
            </a:r>
            <a:endParaRPr lang="de-DE" dirty="0"/>
          </a:p>
        </p:txBody>
      </p:sp>
      <p:pic>
        <p:nvPicPr>
          <p:cNvPr id="5" name="Grafik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9554" y="4365104"/>
            <a:ext cx="1914676" cy="10001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09384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7189" y="79421"/>
            <a:ext cx="10972800" cy="864096"/>
          </a:xfrm>
        </p:spPr>
        <p:txBody>
          <a:bodyPr>
            <a:normAutofit/>
          </a:bodyPr>
          <a:lstStyle/>
          <a:p>
            <a:r>
              <a:rPr lang="de-DE" dirty="0" smtClean="0"/>
              <a:t>Und jetzt:</a:t>
            </a:r>
            <a:endParaRPr lang="de-DE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7827" y="922072"/>
            <a:ext cx="3096344" cy="4852937"/>
          </a:xfrm>
          <a:prstGeom prst="rect">
            <a:avLst/>
          </a:prstGeom>
        </p:spPr>
      </p:pic>
      <p:pic>
        <p:nvPicPr>
          <p:cNvPr id="6" name="Grafik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1135" y="6099469"/>
            <a:ext cx="1151265" cy="640085"/>
          </a:xfrm>
          <a:prstGeom prst="rect">
            <a:avLst/>
          </a:prstGeom>
          <a:noFill/>
        </p:spPr>
      </p:pic>
      <p:pic>
        <p:nvPicPr>
          <p:cNvPr id="7" name="Grafik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" y="6093295"/>
            <a:ext cx="1151265" cy="640085"/>
          </a:xfrm>
          <a:prstGeom prst="rect">
            <a:avLst/>
          </a:prstGeom>
          <a:noFill/>
        </p:spPr>
      </p:pic>
      <p:sp>
        <p:nvSpPr>
          <p:cNvPr id="3" name="Rechteck 2"/>
          <p:cNvSpPr/>
          <p:nvPr/>
        </p:nvSpPr>
        <p:spPr>
          <a:xfrm>
            <a:off x="3222533" y="5971329"/>
            <a:ext cx="57469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600" b="1" dirty="0" smtClean="0">
                <a:solidFill>
                  <a:srgbClr val="C00000"/>
                </a:solidFill>
              </a:rPr>
              <a:t>…und was </a:t>
            </a:r>
            <a:r>
              <a:rPr lang="de-DE" sz="3600" b="1" dirty="0">
                <a:solidFill>
                  <a:srgbClr val="C00000"/>
                </a:solidFill>
              </a:rPr>
              <a:t>sind Ihre Fragen</a:t>
            </a:r>
            <a:r>
              <a:rPr lang="de-DE" sz="3600" b="1" dirty="0" smtClean="0">
                <a:solidFill>
                  <a:srgbClr val="C00000"/>
                </a:solidFill>
              </a:rPr>
              <a:t>?</a:t>
            </a:r>
            <a:endParaRPr lang="de-DE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048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b="1" dirty="0" smtClean="0">
                <a:cs typeface="Arial" pitchFamily="34" charset="0"/>
              </a:rPr>
              <a:t>Aber: Kindeswohlgefährdungen in Variationen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Bef>
                <a:spcPts val="0"/>
              </a:spcBef>
              <a:buNone/>
            </a:pPr>
            <a:r>
              <a:rPr lang="de-DE" sz="2800" dirty="0" smtClean="0">
                <a:cs typeface="Arial" pitchFamily="34" charset="0"/>
              </a:rPr>
              <a:t>Es gibt weitere Gefährdungssituationen, die verhindert werden müssen:</a:t>
            </a:r>
          </a:p>
          <a:p>
            <a:pPr marL="457200" indent="-457200">
              <a:spcBef>
                <a:spcPts val="0"/>
              </a:spcBef>
              <a:buNone/>
            </a:pPr>
            <a:endParaRPr lang="de-DE" sz="1000" dirty="0" smtClean="0">
              <a:cs typeface="Arial" pitchFamily="34" charset="0"/>
            </a:endParaRPr>
          </a:p>
          <a:p>
            <a:pPr>
              <a:spcBef>
                <a:spcPts val="0"/>
              </a:spcBef>
            </a:pPr>
            <a:r>
              <a:rPr lang="de-DE" sz="2800" dirty="0" smtClean="0">
                <a:solidFill>
                  <a:srgbClr val="C00000"/>
                </a:solidFill>
                <a:cs typeface="Arial" pitchFamily="34" charset="0"/>
              </a:rPr>
              <a:t>Gefährdungen durch betreuende Erwachsene </a:t>
            </a:r>
            <a:r>
              <a:rPr lang="de-DE" sz="2800" dirty="0" smtClean="0">
                <a:cs typeface="Arial" pitchFamily="34" charset="0"/>
              </a:rPr>
              <a:t>(Erzieherin, Lehrer, Ehrenamtliche…)</a:t>
            </a:r>
          </a:p>
          <a:p>
            <a:pPr>
              <a:spcBef>
                <a:spcPts val="0"/>
              </a:spcBef>
            </a:pPr>
            <a:r>
              <a:rPr lang="de-DE" sz="2800" dirty="0" smtClean="0">
                <a:solidFill>
                  <a:srgbClr val="C00000"/>
                </a:solidFill>
                <a:cs typeface="Arial" pitchFamily="34" charset="0"/>
              </a:rPr>
              <a:t>Kinder/Jugendliche untereinander </a:t>
            </a:r>
            <a:r>
              <a:rPr lang="de-DE" sz="2800" dirty="0" smtClean="0">
                <a:cs typeface="Arial" pitchFamily="34" charset="0"/>
              </a:rPr>
              <a:t>(körperliche Gewalt, Mobbing, Beleidigungen im Internet, Cyberbullying/Cybermobbing…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de-DE" sz="2800" dirty="0">
                <a:cs typeface="Arial" pitchFamily="34" charset="0"/>
              </a:rPr>
              <a:t>	</a:t>
            </a:r>
            <a:endParaRPr lang="de-DE" dirty="0"/>
          </a:p>
        </p:txBody>
      </p:sp>
      <p:pic>
        <p:nvPicPr>
          <p:cNvPr id="5" name="Grafik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0800" y="6093296"/>
            <a:ext cx="1151265" cy="6400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23024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b="1" dirty="0" smtClean="0">
                <a:solidFill>
                  <a:srgbClr val="C00000"/>
                </a:solidFill>
                <a:cs typeface="Arial" pitchFamily="34" charset="0"/>
              </a:rPr>
              <a:t>„Gewichtige Anhaltspunkte“ für Kindeswohlgefährdungen</a:t>
            </a:r>
            <a:endParaRPr lang="de-DE" sz="3200" dirty="0">
              <a:solidFill>
                <a:srgbClr val="C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Bef>
                <a:spcPts val="0"/>
              </a:spcBef>
              <a:buNone/>
            </a:pPr>
            <a:r>
              <a:rPr lang="de-DE" sz="2800" b="1" dirty="0">
                <a:latin typeface="Arial" pitchFamily="34" charset="0"/>
                <a:cs typeface="Arial" pitchFamily="34" charset="0"/>
              </a:rPr>
              <a:t>1.	</a:t>
            </a:r>
            <a:r>
              <a:rPr lang="de-DE" sz="2800" b="1" dirty="0">
                <a:cs typeface="Arial" pitchFamily="34" charset="0"/>
              </a:rPr>
              <a:t>Körperliche Misshandlungen: 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de-DE" sz="2800" dirty="0">
                <a:cs typeface="Arial" pitchFamily="34" charset="0"/>
              </a:rPr>
              <a:t>       	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de-DE" sz="2800" dirty="0">
                <a:cs typeface="Arial" pitchFamily="34" charset="0"/>
              </a:rPr>
              <a:t>	Beispiele: 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de-DE" sz="2800" dirty="0">
                <a:cs typeface="Arial" pitchFamily="34" charset="0"/>
              </a:rPr>
              <a:t>    </a:t>
            </a:r>
            <a:r>
              <a:rPr lang="de-DE" sz="2800" dirty="0" smtClean="0">
                <a:cs typeface="Arial" pitchFamily="34" charset="0"/>
              </a:rPr>
              <a:t>  </a:t>
            </a:r>
            <a:r>
              <a:rPr lang="de-DE" sz="2800" dirty="0" smtClean="0">
                <a:solidFill>
                  <a:srgbClr val="C00000"/>
                </a:solidFill>
                <a:cs typeface="Arial" pitchFamily="34" charset="0"/>
              </a:rPr>
              <a:t>schütteln</a:t>
            </a:r>
            <a:r>
              <a:rPr lang="de-DE" sz="2800" dirty="0">
                <a:solidFill>
                  <a:srgbClr val="C00000"/>
                </a:solidFill>
                <a:cs typeface="Arial" pitchFamily="34" charset="0"/>
              </a:rPr>
              <a:t>, schlagen, verbrennen, verbrühen, würgen, fesseln, beißen</a:t>
            </a:r>
            <a:r>
              <a:rPr lang="de-DE" sz="2800" dirty="0" smtClean="0">
                <a:solidFill>
                  <a:srgbClr val="C00000"/>
                </a:solidFill>
                <a:cs typeface="Arial" pitchFamily="34" charset="0"/>
              </a:rPr>
              <a:t>…</a:t>
            </a:r>
            <a:endParaRPr lang="de-DE" sz="2800" dirty="0">
              <a:solidFill>
                <a:srgbClr val="C00000"/>
              </a:solidFill>
              <a:cs typeface="Arial" pitchFamily="34" charset="0"/>
            </a:endParaRPr>
          </a:p>
          <a:p>
            <a:pPr marL="457200" indent="-457200">
              <a:spcBef>
                <a:spcPts val="0"/>
              </a:spcBef>
              <a:buNone/>
            </a:pPr>
            <a:r>
              <a:rPr lang="de-DE" sz="2800" dirty="0">
                <a:cs typeface="Arial" pitchFamily="34" charset="0"/>
              </a:rPr>
              <a:t>	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de-DE" sz="2800" b="1" dirty="0"/>
              <a:t>	</a:t>
            </a:r>
            <a:endParaRPr lang="de-DE" sz="2400" dirty="0">
              <a:cs typeface="Arial" pitchFamily="34" charset="0"/>
            </a:endParaRPr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5" name="Grafik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0800" y="6093296"/>
            <a:ext cx="1151265" cy="6400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93124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60648"/>
            <a:ext cx="10972800" cy="936104"/>
          </a:xfrm>
        </p:spPr>
        <p:txBody>
          <a:bodyPr>
            <a:normAutofit/>
          </a:bodyPr>
          <a:lstStyle/>
          <a:p>
            <a:r>
              <a:rPr lang="de-DE" sz="3200" b="1" dirty="0">
                <a:cs typeface="Arial" pitchFamily="34" charset="0"/>
              </a:rPr>
              <a:t>Gewichtige Anhaltspunkte (Fortsetzung)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00472" y="1232746"/>
            <a:ext cx="11391056" cy="4411354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buAutoNum type="arabicPeriod" startAt="2"/>
            </a:pPr>
            <a:r>
              <a:rPr lang="de-DE" sz="2800" b="1" dirty="0" smtClean="0">
                <a:cs typeface="Arial" pitchFamily="34" charset="0"/>
              </a:rPr>
              <a:t>Seelische/psychische </a:t>
            </a:r>
            <a:r>
              <a:rPr lang="de-DE" sz="2800" b="1" dirty="0">
                <a:cs typeface="Arial" pitchFamily="34" charset="0"/>
              </a:rPr>
              <a:t>Misshandlung</a:t>
            </a:r>
            <a:r>
              <a:rPr lang="de-DE" sz="2800" b="1" dirty="0" smtClean="0">
                <a:cs typeface="Arial" pitchFamily="34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endParaRPr lang="de-DE" sz="2400" b="1" dirty="0">
              <a:cs typeface="Arial" pitchFamily="34" charset="0"/>
            </a:endParaRPr>
          </a:p>
          <a:p>
            <a:pPr marL="457200" indent="-457200">
              <a:spcBef>
                <a:spcPts val="0"/>
              </a:spcBef>
              <a:buNone/>
            </a:pPr>
            <a:r>
              <a:rPr lang="de-DE" sz="2400" dirty="0">
                <a:cs typeface="Arial" pitchFamily="34" charset="0"/>
              </a:rPr>
              <a:t>     	</a:t>
            </a:r>
            <a:r>
              <a:rPr lang="de-DE" sz="2800" dirty="0">
                <a:cs typeface="Arial" pitchFamily="34" charset="0"/>
              </a:rPr>
              <a:t>Beispiele: 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de-DE" sz="2800" dirty="0">
                <a:cs typeface="Arial" pitchFamily="34" charset="0"/>
              </a:rPr>
              <a:t>	</a:t>
            </a:r>
            <a:r>
              <a:rPr lang="de-DE" sz="2800" dirty="0">
                <a:solidFill>
                  <a:srgbClr val="C00000"/>
                </a:solidFill>
                <a:cs typeface="Arial" pitchFamily="34" charset="0"/>
              </a:rPr>
              <a:t>feindselige </a:t>
            </a:r>
            <a:r>
              <a:rPr lang="de-DE" sz="2800" i="1" dirty="0">
                <a:solidFill>
                  <a:srgbClr val="C00000"/>
                </a:solidFill>
                <a:cs typeface="Arial" pitchFamily="34" charset="0"/>
              </a:rPr>
              <a:t>Ablehnung</a:t>
            </a:r>
            <a:r>
              <a:rPr lang="de-DE" sz="2800" dirty="0">
                <a:cs typeface="Arial" pitchFamily="34" charset="0"/>
              </a:rPr>
              <a:t>; </a:t>
            </a:r>
            <a:r>
              <a:rPr lang="de-DE" sz="2800" i="1" dirty="0">
                <a:solidFill>
                  <a:srgbClr val="C00000"/>
                </a:solidFill>
                <a:cs typeface="Arial" pitchFamily="34" charset="0"/>
              </a:rPr>
              <a:t>Ausnutzung</a:t>
            </a:r>
            <a:r>
              <a:rPr lang="de-DE" sz="2800" dirty="0">
                <a:solidFill>
                  <a:srgbClr val="C00000"/>
                </a:solidFill>
                <a:cs typeface="Arial" pitchFamily="34" charset="0"/>
              </a:rPr>
              <a:t> des Kindes </a:t>
            </a:r>
            <a:r>
              <a:rPr lang="de-DE" sz="2800" dirty="0">
                <a:cs typeface="Arial" pitchFamily="34" charset="0"/>
              </a:rPr>
              <a:t>(auch: Aufforderung zu Kriminalität; auch: </a:t>
            </a:r>
            <a:r>
              <a:rPr lang="de-DE" sz="2800" i="1" dirty="0">
                <a:solidFill>
                  <a:srgbClr val="C00000"/>
                </a:solidFill>
                <a:cs typeface="Arial" pitchFamily="34" charset="0"/>
              </a:rPr>
              <a:t>Parentifizierung</a:t>
            </a:r>
            <a:r>
              <a:rPr lang="de-DE" sz="2800" dirty="0">
                <a:cs typeface="Arial" pitchFamily="34" charset="0"/>
              </a:rPr>
              <a:t> – Übernahme der Elternrolle durch das Kind); </a:t>
            </a:r>
            <a:r>
              <a:rPr lang="de-DE" sz="2800" dirty="0">
                <a:solidFill>
                  <a:srgbClr val="C00000"/>
                </a:solidFill>
                <a:cs typeface="Arial" pitchFamily="34" charset="0"/>
              </a:rPr>
              <a:t>durch ständiges </a:t>
            </a:r>
            <a:r>
              <a:rPr lang="de-DE" sz="2800" i="1" dirty="0">
                <a:solidFill>
                  <a:srgbClr val="C00000"/>
                </a:solidFill>
                <a:cs typeface="Arial" pitchFamily="34" charset="0"/>
              </a:rPr>
              <a:t>Drohen</a:t>
            </a:r>
            <a:r>
              <a:rPr lang="de-DE" sz="2800" dirty="0">
                <a:solidFill>
                  <a:srgbClr val="C00000"/>
                </a:solidFill>
                <a:cs typeface="Arial" pitchFamily="34" charset="0"/>
              </a:rPr>
              <a:t> verängstigen</a:t>
            </a:r>
            <a:r>
              <a:rPr lang="de-DE" sz="2800" dirty="0">
                <a:cs typeface="Arial" pitchFamily="34" charset="0"/>
              </a:rPr>
              <a:t>; </a:t>
            </a:r>
            <a:r>
              <a:rPr lang="de-DE" sz="2800" i="1" dirty="0">
                <a:solidFill>
                  <a:srgbClr val="C00000"/>
                </a:solidFill>
                <a:cs typeface="Arial" pitchFamily="34" charset="0"/>
              </a:rPr>
              <a:t>isolieren</a:t>
            </a:r>
            <a:r>
              <a:rPr lang="de-DE" sz="2800" dirty="0">
                <a:cs typeface="Arial" pitchFamily="34" charset="0"/>
              </a:rPr>
              <a:t> – </a:t>
            </a:r>
            <a:r>
              <a:rPr lang="de-DE" sz="2800" dirty="0" smtClean="0">
                <a:cs typeface="Arial" pitchFamily="34" charset="0"/>
              </a:rPr>
              <a:t>unangemessen </a:t>
            </a:r>
            <a:r>
              <a:rPr lang="de-DE" sz="2800" dirty="0">
                <a:cs typeface="Arial" pitchFamily="34" charset="0"/>
              </a:rPr>
              <a:t>in der Autonomie beschränken; </a:t>
            </a:r>
            <a:r>
              <a:rPr lang="de-DE" sz="2800" i="1" dirty="0">
                <a:solidFill>
                  <a:srgbClr val="C00000"/>
                </a:solidFill>
                <a:cs typeface="Arial" pitchFamily="34" charset="0"/>
              </a:rPr>
              <a:t>Verweigerung emotionaler Zuwendung</a:t>
            </a:r>
            <a:r>
              <a:rPr lang="de-DE" sz="2800" dirty="0">
                <a:cs typeface="Arial" pitchFamily="34" charset="0"/>
              </a:rPr>
              <a:t>; </a:t>
            </a:r>
            <a:r>
              <a:rPr lang="de-DE" sz="2800" dirty="0">
                <a:solidFill>
                  <a:srgbClr val="C00000"/>
                </a:solidFill>
                <a:cs typeface="Arial" pitchFamily="34" charset="0"/>
              </a:rPr>
              <a:t>Erleben von </a:t>
            </a:r>
            <a:r>
              <a:rPr lang="de-DE" sz="2800" i="1" dirty="0" smtClean="0">
                <a:solidFill>
                  <a:srgbClr val="C00000"/>
                </a:solidFill>
                <a:cs typeface="Arial" pitchFamily="34" charset="0"/>
              </a:rPr>
              <a:t>Partnerschaftsgewalt</a:t>
            </a:r>
            <a:r>
              <a:rPr lang="de-DE" sz="2800" i="1" dirty="0" smtClean="0">
                <a:cs typeface="Arial" pitchFamily="34" charset="0"/>
              </a:rPr>
              <a:t> </a:t>
            </a:r>
            <a:endParaRPr lang="de-DE" sz="2800" dirty="0" smtClean="0">
              <a:cs typeface="Arial" pitchFamily="34" charset="0"/>
            </a:endParaRPr>
          </a:p>
        </p:txBody>
      </p:sp>
      <p:pic>
        <p:nvPicPr>
          <p:cNvPr id="6" name="Grafik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0800" y="6093296"/>
            <a:ext cx="1151265" cy="6400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11282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354162"/>
          </a:xfrm>
        </p:spPr>
        <p:txBody>
          <a:bodyPr>
            <a:normAutofit/>
          </a:bodyPr>
          <a:lstStyle/>
          <a:p>
            <a:r>
              <a:rPr lang="de-DE" sz="3200" b="1" dirty="0">
                <a:cs typeface="Arial" pitchFamily="34" charset="0"/>
              </a:rPr>
              <a:t>Gewichtige </a:t>
            </a:r>
            <a:r>
              <a:rPr lang="de-DE" sz="3200" b="1" dirty="0" smtClean="0">
                <a:cs typeface="Arial" pitchFamily="34" charset="0"/>
              </a:rPr>
              <a:t>Anhaltspunkte (Fortsetzung):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3382" y="1700808"/>
            <a:ext cx="11125236" cy="4752528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buAutoNum type="arabicPeriod" startAt="3"/>
            </a:pPr>
            <a:r>
              <a:rPr lang="de-DE" sz="2800" b="1" dirty="0" smtClean="0">
                <a:cs typeface="Arial" pitchFamily="34" charset="0"/>
              </a:rPr>
              <a:t>Vernachlässigung</a:t>
            </a:r>
            <a:r>
              <a:rPr lang="de-DE" sz="2800" b="1" dirty="0">
                <a:cs typeface="Arial" pitchFamily="34" charset="0"/>
              </a:rPr>
              <a:t>: </a:t>
            </a:r>
            <a:endParaRPr lang="de-DE" sz="2800" b="1" dirty="0" smtClean="0"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de-DE" sz="2800" b="1" dirty="0">
              <a:cs typeface="Arial" pitchFamily="34" charset="0"/>
            </a:endParaRPr>
          </a:p>
          <a:p>
            <a:pPr>
              <a:spcBef>
                <a:spcPts val="0"/>
              </a:spcBef>
            </a:pPr>
            <a:r>
              <a:rPr lang="de-DE" sz="2800" dirty="0" smtClean="0">
                <a:solidFill>
                  <a:srgbClr val="C00000"/>
                </a:solidFill>
                <a:cs typeface="Arial" pitchFamily="34" charset="0"/>
              </a:rPr>
              <a:t>Als </a:t>
            </a:r>
            <a:r>
              <a:rPr lang="de-DE" sz="2800" dirty="0">
                <a:solidFill>
                  <a:srgbClr val="C00000"/>
                </a:solidFill>
                <a:cs typeface="Arial" pitchFamily="34" charset="0"/>
              </a:rPr>
              <a:t>Vernachlässigung ist </a:t>
            </a:r>
            <a:r>
              <a:rPr lang="de-DE" sz="2800" i="1" dirty="0">
                <a:solidFill>
                  <a:srgbClr val="C00000"/>
                </a:solidFill>
                <a:cs typeface="Arial" pitchFamily="34" charset="0"/>
              </a:rPr>
              <a:t>jede Unterlassung der Erwachsenen zu sehen, die </a:t>
            </a:r>
            <a:r>
              <a:rPr lang="de-DE" sz="2800" i="1" dirty="0" smtClean="0">
                <a:solidFill>
                  <a:srgbClr val="C00000"/>
                </a:solidFill>
                <a:cs typeface="Arial" pitchFamily="34" charset="0"/>
              </a:rPr>
              <a:t>Kinder nachhaltig </a:t>
            </a:r>
            <a:r>
              <a:rPr lang="de-DE" sz="2800" i="1" dirty="0">
                <a:solidFill>
                  <a:srgbClr val="C00000"/>
                </a:solidFill>
                <a:cs typeface="Arial" pitchFamily="34" charset="0"/>
              </a:rPr>
              <a:t>schaden</a:t>
            </a:r>
            <a:r>
              <a:rPr lang="de-DE" sz="2800" dirty="0">
                <a:solidFill>
                  <a:srgbClr val="C00000"/>
                </a:solidFill>
                <a:cs typeface="Arial" pitchFamily="34" charset="0"/>
              </a:rPr>
              <a:t> </a:t>
            </a:r>
            <a:r>
              <a:rPr lang="de-DE" sz="2800" dirty="0" smtClean="0">
                <a:solidFill>
                  <a:srgbClr val="C00000"/>
                </a:solidFill>
                <a:cs typeface="Arial" pitchFamily="34" charset="0"/>
              </a:rPr>
              <a:t>können</a:t>
            </a:r>
            <a:r>
              <a:rPr lang="de-DE" sz="2800" dirty="0" smtClean="0">
                <a:cs typeface="Arial" pitchFamily="34" charset="0"/>
              </a:rPr>
              <a:t> </a:t>
            </a:r>
            <a:endParaRPr lang="de-DE" sz="2800" dirty="0">
              <a:cs typeface="Arial" pitchFamily="34" charset="0"/>
            </a:endParaRPr>
          </a:p>
          <a:p>
            <a:pPr>
              <a:spcBef>
                <a:spcPts val="0"/>
              </a:spcBef>
            </a:pPr>
            <a:r>
              <a:rPr lang="de-DE" sz="2800" dirty="0">
                <a:cs typeface="Arial" pitchFamily="34" charset="0"/>
              </a:rPr>
              <a:t>Beispiele: </a:t>
            </a:r>
            <a:r>
              <a:rPr lang="de-DE" sz="2800" dirty="0">
                <a:solidFill>
                  <a:srgbClr val="C00000"/>
                </a:solidFill>
                <a:cs typeface="Arial" pitchFamily="34" charset="0"/>
              </a:rPr>
              <a:t>unzureichende Ernährung</a:t>
            </a:r>
            <a:r>
              <a:rPr lang="de-DE" sz="2800" dirty="0">
                <a:cs typeface="Arial" pitchFamily="34" charset="0"/>
              </a:rPr>
              <a:t>, </a:t>
            </a:r>
            <a:r>
              <a:rPr lang="de-DE" sz="2800" dirty="0">
                <a:solidFill>
                  <a:srgbClr val="C00000"/>
                </a:solidFill>
                <a:cs typeface="Arial" pitchFamily="34" charset="0"/>
              </a:rPr>
              <a:t>Pflege</a:t>
            </a:r>
            <a:r>
              <a:rPr lang="de-DE" sz="2800" dirty="0">
                <a:cs typeface="Arial" pitchFamily="34" charset="0"/>
              </a:rPr>
              <a:t> oder </a:t>
            </a:r>
            <a:r>
              <a:rPr lang="de-DE" sz="2800" dirty="0">
                <a:solidFill>
                  <a:srgbClr val="C00000"/>
                </a:solidFill>
                <a:cs typeface="Arial" pitchFamily="34" charset="0"/>
              </a:rPr>
              <a:t>gesundheitliche </a:t>
            </a:r>
            <a:r>
              <a:rPr lang="de-DE" sz="2800" dirty="0" smtClean="0">
                <a:solidFill>
                  <a:srgbClr val="C00000"/>
                </a:solidFill>
                <a:cs typeface="Arial" pitchFamily="34" charset="0"/>
              </a:rPr>
              <a:t>Fürsorge,</a:t>
            </a:r>
            <a:r>
              <a:rPr lang="de-DE" sz="2800" dirty="0" smtClean="0"/>
              <a:t> </a:t>
            </a:r>
            <a:r>
              <a:rPr lang="de-DE" sz="2800" dirty="0">
                <a:solidFill>
                  <a:srgbClr val="C00000"/>
                </a:solidFill>
                <a:cs typeface="Arial" pitchFamily="34" charset="0"/>
              </a:rPr>
              <a:t>fehlende Aufsicht</a:t>
            </a:r>
            <a:r>
              <a:rPr lang="de-DE" sz="2800" dirty="0">
                <a:cs typeface="Arial" pitchFamily="34" charset="0"/>
              </a:rPr>
              <a:t>, aber auch </a:t>
            </a:r>
            <a:r>
              <a:rPr lang="de-DE" sz="2800" dirty="0">
                <a:solidFill>
                  <a:srgbClr val="C00000"/>
                </a:solidFill>
                <a:cs typeface="Arial" pitchFamily="34" charset="0"/>
              </a:rPr>
              <a:t>fehlender Schulbesuch</a:t>
            </a:r>
          </a:p>
          <a:p>
            <a:pPr>
              <a:spcBef>
                <a:spcPts val="0"/>
              </a:spcBef>
            </a:pPr>
            <a:endParaRPr lang="de-DE" sz="2400" b="1" dirty="0" smtClean="0">
              <a:cs typeface="Arial" pitchFamily="34" charset="0"/>
            </a:endParaRPr>
          </a:p>
          <a:p>
            <a:pPr marL="457200" indent="-457200">
              <a:spcBef>
                <a:spcPts val="0"/>
              </a:spcBef>
              <a:buNone/>
            </a:pPr>
            <a:endParaRPr lang="de-DE" sz="2000" dirty="0">
              <a:cs typeface="Arial" pitchFamily="34" charset="0"/>
            </a:endParaRPr>
          </a:p>
          <a:p>
            <a:pPr>
              <a:buNone/>
            </a:pPr>
            <a:endParaRPr lang="de-DE" sz="2000" dirty="0"/>
          </a:p>
        </p:txBody>
      </p:sp>
      <p:pic>
        <p:nvPicPr>
          <p:cNvPr id="5" name="Grafik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0800" y="6093296"/>
            <a:ext cx="1151265" cy="6400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72468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06090"/>
          </a:xfrm>
        </p:spPr>
        <p:txBody>
          <a:bodyPr>
            <a:normAutofit/>
          </a:bodyPr>
          <a:lstStyle/>
          <a:p>
            <a:r>
              <a:rPr lang="de-DE" sz="3200" b="1" dirty="0">
                <a:cs typeface="Arial" pitchFamily="34" charset="0"/>
              </a:rPr>
              <a:t>Gewichtige Anhaltspunkte (Fortsetzung)</a:t>
            </a:r>
            <a:endParaRPr lang="de-DE" sz="32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5360" y="1042642"/>
            <a:ext cx="11521280" cy="5073429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buNone/>
            </a:pPr>
            <a:r>
              <a:rPr lang="de-DE" sz="2400" b="1" dirty="0">
                <a:cs typeface="Arial" pitchFamily="34" charset="0"/>
              </a:rPr>
              <a:t>4.</a:t>
            </a:r>
            <a:r>
              <a:rPr lang="de-DE" sz="2400" dirty="0">
                <a:cs typeface="Arial" pitchFamily="34" charset="0"/>
              </a:rPr>
              <a:t> </a:t>
            </a:r>
            <a:r>
              <a:rPr lang="de-DE" sz="2400" dirty="0" smtClean="0">
                <a:cs typeface="Arial" pitchFamily="34" charset="0"/>
              </a:rPr>
              <a:t> </a:t>
            </a:r>
            <a:r>
              <a:rPr lang="de-DE" sz="2400" b="1" dirty="0" smtClean="0">
                <a:cs typeface="Arial" pitchFamily="34" charset="0"/>
              </a:rPr>
              <a:t>Sexualisierte </a:t>
            </a:r>
            <a:r>
              <a:rPr lang="de-DE" sz="2400" b="1" dirty="0">
                <a:cs typeface="Arial" pitchFamily="34" charset="0"/>
              </a:rPr>
              <a:t>Gewalt (sexueller Missbrauch):</a:t>
            </a:r>
            <a:endParaRPr lang="de-DE" sz="2400" dirty="0">
              <a:cs typeface="Arial" pitchFamily="34" charset="0"/>
            </a:endParaRPr>
          </a:p>
          <a:p>
            <a:pPr>
              <a:spcBef>
                <a:spcPts val="0"/>
              </a:spcBef>
            </a:pPr>
            <a:r>
              <a:rPr lang="de-DE" sz="2400" dirty="0" smtClean="0">
                <a:solidFill>
                  <a:srgbClr val="C00000"/>
                </a:solidFill>
                <a:cs typeface="Arial" pitchFamily="34" charset="0"/>
              </a:rPr>
              <a:t>Als sexualisierte </a:t>
            </a:r>
            <a:r>
              <a:rPr lang="de-DE" sz="2400" dirty="0">
                <a:solidFill>
                  <a:srgbClr val="C00000"/>
                </a:solidFill>
                <a:cs typeface="Arial" pitchFamily="34" charset="0"/>
              </a:rPr>
              <a:t>Gewalt (bzw. sexueller Missbrauch) ist jede </a:t>
            </a:r>
            <a:r>
              <a:rPr lang="de-DE" sz="2400" i="1" dirty="0">
                <a:solidFill>
                  <a:srgbClr val="C00000"/>
                </a:solidFill>
                <a:cs typeface="Arial" pitchFamily="34" charset="0"/>
              </a:rPr>
              <a:t>sexuelle Handlung, die von einem Erwachsenen oder Jugendlichen an oder vor einem Kind</a:t>
            </a:r>
            <a:r>
              <a:rPr lang="de-DE" sz="2400" dirty="0">
                <a:solidFill>
                  <a:srgbClr val="C00000"/>
                </a:solidFill>
                <a:cs typeface="Arial" pitchFamily="34" charset="0"/>
              </a:rPr>
              <a:t> (&lt; 14 Jahre) vorgenommen wird, </a:t>
            </a:r>
            <a:r>
              <a:rPr lang="de-DE" sz="2400" dirty="0" smtClean="0">
                <a:solidFill>
                  <a:srgbClr val="C00000"/>
                </a:solidFill>
                <a:cs typeface="Arial" pitchFamily="34" charset="0"/>
              </a:rPr>
              <a:t>anzusehen</a:t>
            </a:r>
            <a:endParaRPr lang="de-DE" sz="2400" dirty="0">
              <a:cs typeface="Arial" pitchFamily="34" charset="0"/>
            </a:endParaRPr>
          </a:p>
          <a:p>
            <a:pPr>
              <a:spcBef>
                <a:spcPts val="0"/>
              </a:spcBef>
            </a:pPr>
            <a:r>
              <a:rPr lang="de-DE" sz="2400" dirty="0">
                <a:solidFill>
                  <a:srgbClr val="C00000"/>
                </a:solidFill>
                <a:cs typeface="Arial" pitchFamily="34" charset="0"/>
              </a:rPr>
              <a:t>Hierbei wird die </a:t>
            </a:r>
            <a:r>
              <a:rPr lang="de-DE" sz="2400" i="1" dirty="0">
                <a:solidFill>
                  <a:srgbClr val="C00000"/>
                </a:solidFill>
                <a:cs typeface="Arial" pitchFamily="34" charset="0"/>
              </a:rPr>
              <a:t>körperliche, psychische, kognitive oder sprachliche Unterlegenheit des Kindes ausgenutzt</a:t>
            </a:r>
            <a:r>
              <a:rPr lang="de-DE" sz="2400" dirty="0">
                <a:solidFill>
                  <a:srgbClr val="C00000"/>
                </a:solidFill>
                <a:cs typeface="Arial" pitchFamily="34" charset="0"/>
              </a:rPr>
              <a:t>, um dieses zum Mitmachen oder Erdulden zu überreden oder zu </a:t>
            </a:r>
            <a:r>
              <a:rPr lang="de-DE" sz="2400" dirty="0" smtClean="0">
                <a:solidFill>
                  <a:srgbClr val="C00000"/>
                </a:solidFill>
                <a:cs typeface="Arial" pitchFamily="34" charset="0"/>
              </a:rPr>
              <a:t>zwingen </a:t>
            </a:r>
          </a:p>
          <a:p>
            <a:pPr>
              <a:spcBef>
                <a:spcPts val="0"/>
              </a:spcBef>
            </a:pPr>
            <a:r>
              <a:rPr lang="de-DE" sz="2400" dirty="0">
                <a:cs typeface="Arial" pitchFamily="34" charset="0"/>
              </a:rPr>
              <a:t>Mögliche </a:t>
            </a:r>
            <a:r>
              <a:rPr lang="de-DE" sz="2400" dirty="0" smtClean="0">
                <a:solidFill>
                  <a:srgbClr val="C00000"/>
                </a:solidFill>
                <a:cs typeface="Arial" pitchFamily="34" charset="0"/>
              </a:rPr>
              <a:t>Motive </a:t>
            </a:r>
            <a:r>
              <a:rPr lang="de-DE" sz="2400" dirty="0" smtClean="0">
                <a:cs typeface="Arial" pitchFamily="34" charset="0"/>
              </a:rPr>
              <a:t>für </a:t>
            </a:r>
            <a:r>
              <a:rPr lang="de-DE" sz="2400" dirty="0">
                <a:cs typeface="Arial" pitchFamily="34" charset="0"/>
              </a:rPr>
              <a:t>sexualisierte Gewalt/Missbrauch: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2400" dirty="0">
                <a:cs typeface="Arial" pitchFamily="34" charset="0"/>
              </a:rPr>
              <a:t>     </a:t>
            </a:r>
            <a:r>
              <a:rPr lang="de-DE" sz="2400" dirty="0">
                <a:solidFill>
                  <a:srgbClr val="C00000"/>
                </a:solidFill>
                <a:cs typeface="Arial" pitchFamily="34" charset="0"/>
              </a:rPr>
              <a:t>Macht- und Kontrollansprüche</a:t>
            </a:r>
            <a:r>
              <a:rPr lang="de-DE" sz="2400" dirty="0">
                <a:cs typeface="Arial" pitchFamily="34" charset="0"/>
              </a:rPr>
              <a:t>; </a:t>
            </a:r>
            <a:r>
              <a:rPr lang="de-DE" sz="2400" dirty="0" smtClean="0">
                <a:solidFill>
                  <a:srgbClr val="C00000"/>
                </a:solidFill>
                <a:cs typeface="Arial" pitchFamily="34" charset="0"/>
              </a:rPr>
              <a:t>Pädosexualität</a:t>
            </a:r>
            <a:r>
              <a:rPr lang="de-DE" sz="2400" dirty="0" smtClean="0">
                <a:cs typeface="Arial" pitchFamily="34" charset="0"/>
              </a:rPr>
              <a:t> </a:t>
            </a:r>
            <a:r>
              <a:rPr lang="de-DE" sz="2400" dirty="0">
                <a:cs typeface="Arial" pitchFamily="34" charset="0"/>
              </a:rPr>
              <a:t>(sexuelle Anziehung </a:t>
            </a:r>
            <a:r>
              <a:rPr lang="de-DE" sz="2400" dirty="0" smtClean="0">
                <a:cs typeface="Arial" pitchFamily="34" charset="0"/>
              </a:rPr>
              <a:t>überwiegend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2400" dirty="0" smtClean="0">
                <a:cs typeface="Arial" pitchFamily="34" charset="0"/>
              </a:rPr>
              <a:t>     durch Kinder); </a:t>
            </a:r>
            <a:r>
              <a:rPr lang="de-DE" sz="2400" dirty="0" smtClean="0">
                <a:solidFill>
                  <a:srgbClr val="C00000"/>
                </a:solidFill>
                <a:cs typeface="Arial" pitchFamily="34" charset="0"/>
              </a:rPr>
              <a:t>Geld</a:t>
            </a:r>
          </a:p>
          <a:p>
            <a:pPr>
              <a:spcBef>
                <a:spcPts val="0"/>
              </a:spcBef>
            </a:pPr>
            <a:r>
              <a:rPr lang="de-DE" sz="2400" dirty="0" smtClean="0">
                <a:cs typeface="Arial" pitchFamily="34" charset="0"/>
              </a:rPr>
              <a:t>Ein </a:t>
            </a:r>
            <a:r>
              <a:rPr lang="de-DE" sz="2400" dirty="0">
                <a:solidFill>
                  <a:srgbClr val="C00000"/>
                </a:solidFill>
                <a:cs typeface="Arial" pitchFamily="34" charset="0"/>
              </a:rPr>
              <a:t>zentraler Aspekt </a:t>
            </a:r>
            <a:r>
              <a:rPr lang="de-DE" sz="2400" dirty="0" smtClean="0">
                <a:cs typeface="Arial" pitchFamily="34" charset="0"/>
              </a:rPr>
              <a:t>sexualisierter </a:t>
            </a:r>
            <a:r>
              <a:rPr lang="de-DE" sz="2400" dirty="0">
                <a:cs typeface="Arial" pitchFamily="34" charset="0"/>
              </a:rPr>
              <a:t>Gewalt und Ausbeutung ist, dass der Täter das Opfer zur </a:t>
            </a:r>
            <a:r>
              <a:rPr lang="de-DE" sz="2400" i="1" dirty="0">
                <a:solidFill>
                  <a:srgbClr val="C00000"/>
                </a:solidFill>
                <a:cs typeface="Arial" pitchFamily="34" charset="0"/>
              </a:rPr>
              <a:t>Geheimhaltung der Tat </a:t>
            </a:r>
            <a:r>
              <a:rPr lang="de-DE" sz="2400" dirty="0">
                <a:cs typeface="Arial" pitchFamily="34" charset="0"/>
              </a:rPr>
              <a:t>verpflichtet</a:t>
            </a:r>
            <a:r>
              <a:rPr lang="de-DE" sz="2400" dirty="0" smtClean="0">
                <a:cs typeface="Arial" pitchFamily="34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de-DE" sz="2400" dirty="0" smtClean="0">
                <a:cs typeface="Arial" pitchFamily="34" charset="0"/>
              </a:rPr>
              <a:t>Tabu im Tabu </a:t>
            </a:r>
            <a:r>
              <a:rPr lang="de-DE" sz="1400" dirty="0" smtClean="0">
                <a:cs typeface="Arial" pitchFamily="34" charset="0"/>
              </a:rPr>
              <a:t>(Prof. Fegert)</a:t>
            </a:r>
            <a:r>
              <a:rPr lang="de-DE" sz="2400" dirty="0" smtClean="0">
                <a:cs typeface="Arial" pitchFamily="34" charset="0"/>
              </a:rPr>
              <a:t>: Missbrauch durch Frauen/Mütter</a:t>
            </a:r>
            <a:endParaRPr lang="de-DE" sz="2400" dirty="0">
              <a:cs typeface="Arial" pitchFamily="34" charset="0"/>
            </a:endParaRPr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5" name="Grafik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0800" y="6093296"/>
            <a:ext cx="1151265" cy="6400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07158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b="1" dirty="0" smtClean="0"/>
              <a:t>Sexualisierte Gewalt/sexueller Missbrauch:</a:t>
            </a:r>
            <a:endParaRPr lang="de-DE" sz="32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 smtClean="0"/>
              <a:t>-  </a:t>
            </a:r>
            <a:r>
              <a:rPr lang="de-DE" dirty="0" smtClean="0">
                <a:solidFill>
                  <a:srgbClr val="C00000"/>
                </a:solidFill>
              </a:rPr>
              <a:t>Faustformel: </a:t>
            </a:r>
            <a:r>
              <a:rPr lang="de-DE" dirty="0" smtClean="0"/>
              <a:t>Kind &amp; sexuelles Handeln = Missbrauch</a:t>
            </a:r>
          </a:p>
          <a:p>
            <a:pPr>
              <a:buFontTx/>
              <a:buChar char="-"/>
            </a:pPr>
            <a:r>
              <a:rPr lang="de-DE" dirty="0" smtClean="0"/>
              <a:t>Täter zu ca. 80% männlich und aus dem sozialen Nahbereich,</a:t>
            </a:r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davon</a:t>
            </a:r>
          </a:p>
          <a:p>
            <a:pPr lvl="1">
              <a:buFontTx/>
              <a:buChar char="-"/>
            </a:pPr>
            <a:r>
              <a:rPr lang="de-DE" sz="3200" dirty="0" smtClean="0"/>
              <a:t>60% Familie</a:t>
            </a:r>
          </a:p>
          <a:p>
            <a:pPr lvl="1">
              <a:buFontTx/>
              <a:buChar char="-"/>
            </a:pPr>
            <a:r>
              <a:rPr lang="de-DE" sz="3200" dirty="0" smtClean="0"/>
              <a:t>90% nächstes Umfeld</a:t>
            </a:r>
          </a:p>
          <a:p>
            <a:pPr>
              <a:buFontTx/>
              <a:buChar char="-"/>
            </a:pPr>
            <a:r>
              <a:rPr lang="de-DE" dirty="0" smtClean="0">
                <a:solidFill>
                  <a:srgbClr val="C00000"/>
                </a:solidFill>
              </a:rPr>
              <a:t>Häufig sind Kinder zweimal Opfer: </a:t>
            </a:r>
          </a:p>
          <a:p>
            <a:pPr marL="0" indent="0">
              <a:buNone/>
            </a:pPr>
            <a:r>
              <a:rPr lang="de-DE" dirty="0" smtClean="0"/>
              <a:t>    - Übergriff des Täters</a:t>
            </a:r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- fehlender Schutz in Institutionen</a:t>
            </a:r>
            <a:endParaRPr lang="de-DE" dirty="0"/>
          </a:p>
        </p:txBody>
      </p:sp>
      <p:pic>
        <p:nvPicPr>
          <p:cNvPr id="5" name="Grafik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2424" y="5877272"/>
            <a:ext cx="1439662" cy="71209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03696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274042"/>
          </a:xfrm>
        </p:spPr>
        <p:txBody>
          <a:bodyPr>
            <a:normAutofit fontScale="90000"/>
          </a:bodyPr>
          <a:lstStyle/>
          <a:p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sz="4000" b="1" dirty="0" smtClean="0">
                <a:solidFill>
                  <a:srgbClr val="C00000"/>
                </a:solidFill>
              </a:rPr>
              <a:t>Kindesschutz:</a:t>
            </a:r>
            <a:endParaRPr lang="de-DE" sz="4000" b="1" dirty="0">
              <a:solidFill>
                <a:srgbClr val="C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95400" y="1124744"/>
            <a:ext cx="10972800" cy="49294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de-DE" dirty="0" smtClean="0"/>
              <a:t>Es geht nicht um benachteiligte, „arme“ Kinder, </a:t>
            </a:r>
          </a:p>
          <a:p>
            <a:pPr algn="ctr">
              <a:buNone/>
            </a:pPr>
            <a:r>
              <a:rPr lang="de-DE" dirty="0" smtClean="0"/>
              <a:t>sondern </a:t>
            </a:r>
          </a:p>
          <a:p>
            <a:pPr algn="ctr">
              <a:buNone/>
            </a:pPr>
            <a:r>
              <a:rPr lang="de-DE" dirty="0" smtClean="0"/>
              <a:t>um Akutschutz für Leib und Leben!</a:t>
            </a:r>
          </a:p>
          <a:p>
            <a:pPr algn="ctr">
              <a:buNone/>
            </a:pPr>
            <a:endParaRPr lang="de-DE" dirty="0" smtClean="0"/>
          </a:p>
          <a:p>
            <a:pPr algn="ctr">
              <a:buNone/>
            </a:pPr>
            <a:r>
              <a:rPr lang="de-DE" dirty="0" smtClean="0"/>
              <a:t>Insofern:</a:t>
            </a:r>
            <a:endParaRPr lang="de-DE" dirty="0"/>
          </a:p>
          <a:p>
            <a:pPr algn="ctr">
              <a:buNone/>
            </a:pPr>
            <a:r>
              <a:rPr lang="de-DE" dirty="0" smtClean="0"/>
              <a:t>Nicht das Beste erreichen, </a:t>
            </a:r>
          </a:p>
          <a:p>
            <a:pPr algn="ctr">
              <a:buNone/>
            </a:pPr>
            <a:r>
              <a:rPr lang="de-DE" dirty="0"/>
              <a:t>s</a:t>
            </a:r>
            <a:r>
              <a:rPr lang="de-DE" dirty="0" smtClean="0"/>
              <a:t>ondern </a:t>
            </a:r>
          </a:p>
          <a:p>
            <a:pPr algn="ctr">
              <a:buNone/>
            </a:pPr>
            <a:r>
              <a:rPr lang="de-DE" dirty="0" smtClean="0"/>
              <a:t>das Schlimmste verhindern!</a:t>
            </a:r>
            <a:endParaRPr lang="de-DE" dirty="0"/>
          </a:p>
        </p:txBody>
      </p:sp>
      <p:pic>
        <p:nvPicPr>
          <p:cNvPr id="5" name="Grafik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0800" y="6093296"/>
            <a:ext cx="1151265" cy="6400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900</Words>
  <Application>Microsoft Office PowerPoint</Application>
  <PresentationFormat>Breitbild</PresentationFormat>
  <Paragraphs>132</Paragraphs>
  <Slides>21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5" baseType="lpstr">
      <vt:lpstr>Arial</vt:lpstr>
      <vt:lpstr>Calibri</vt:lpstr>
      <vt:lpstr>Times New Roman</vt:lpstr>
      <vt:lpstr>Larissa-Design</vt:lpstr>
      <vt:lpstr>   Kindeswohlgefährdung:  Kinderschutz – Schutzkonzepte   Amt für Jugend – Landkreis Böblingen 28.09.2023  Meinolf Pieper Kinderschutzbeauftragter – Landkreis Böblingen  </vt:lpstr>
      <vt:lpstr>Kindeswohlgefährdung im Eltern - Kind - Verhältnis</vt:lpstr>
      <vt:lpstr>Aber: Kindeswohlgefährdungen in Variationen</vt:lpstr>
      <vt:lpstr>„Gewichtige Anhaltspunkte“ für Kindeswohlgefährdungen</vt:lpstr>
      <vt:lpstr>Gewichtige Anhaltspunkte (Fortsetzung)</vt:lpstr>
      <vt:lpstr>Gewichtige Anhaltspunkte (Fortsetzung):</vt:lpstr>
      <vt:lpstr>Gewichtige Anhaltspunkte (Fortsetzung)</vt:lpstr>
      <vt:lpstr>Sexualisierte Gewalt/sexueller Missbrauch:</vt:lpstr>
      <vt:lpstr> Kindesschutz:</vt:lpstr>
      <vt:lpstr>Akute Gefährdungssituationen</vt:lpstr>
      <vt:lpstr>Ein Blick auf</vt:lpstr>
      <vt:lpstr>Die Notwendigkeit von Schutzkonzepten – wo kommt sie her? </vt:lpstr>
      <vt:lpstr>§ 72a – Achtes Sozialgesetzbuch – SGB VIII</vt:lpstr>
      <vt:lpstr>§ 72a SGB VIII Tätigkeitsausschluss einschlägig vorbestrafter Personen </vt:lpstr>
      <vt:lpstr>§ 72a SGB VIII</vt:lpstr>
      <vt:lpstr>Folge: Notwendigkeit der Entwicklung von Schutzkonzepten!</vt:lpstr>
      <vt:lpstr>Schutzkonzept:</vt:lpstr>
      <vt:lpstr>Schutzkonzept</vt:lpstr>
      <vt:lpstr>Themenbereiche der Entwicklung von Schutzkonzepten können und sollten sein:</vt:lpstr>
      <vt:lpstr>Weitere Informationen:</vt:lpstr>
      <vt:lpstr>Und jetzt:</vt:lpstr>
    </vt:vector>
  </TitlesOfParts>
  <Company>Landratsamt Boeblingen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Rolle und Auftrag des Jugendamtes bei Kindeswohlgefährdung  Vereinbarungen zwischen Trägern der öffentlichen und freien Jugendhilfe</dc:title>
  <dc:creator>51jasi03</dc:creator>
  <cp:lastModifiedBy>Pieper, Meinolf</cp:lastModifiedBy>
  <cp:revision>769</cp:revision>
  <dcterms:created xsi:type="dcterms:W3CDTF">2011-04-04T10:06:30Z</dcterms:created>
  <dcterms:modified xsi:type="dcterms:W3CDTF">2023-09-28T16:13:22Z</dcterms:modified>
</cp:coreProperties>
</file>